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4"/>
  </p:notesMasterIdLst>
  <p:handoutMasterIdLst>
    <p:handoutMasterId r:id="rId25"/>
  </p:handoutMasterIdLst>
  <p:sldIdLst>
    <p:sldId id="263" r:id="rId2"/>
    <p:sldId id="280" r:id="rId3"/>
    <p:sldId id="292" r:id="rId4"/>
    <p:sldId id="316" r:id="rId5"/>
    <p:sldId id="317" r:id="rId6"/>
    <p:sldId id="318" r:id="rId7"/>
    <p:sldId id="322" r:id="rId8"/>
    <p:sldId id="295" r:id="rId9"/>
    <p:sldId id="303" r:id="rId10"/>
    <p:sldId id="305" r:id="rId11"/>
    <p:sldId id="311" r:id="rId12"/>
    <p:sldId id="310" r:id="rId13"/>
    <p:sldId id="314" r:id="rId14"/>
    <p:sldId id="309" r:id="rId15"/>
    <p:sldId id="308" r:id="rId16"/>
    <p:sldId id="296" r:id="rId17"/>
    <p:sldId id="307" r:id="rId18"/>
    <p:sldId id="306" r:id="rId19"/>
    <p:sldId id="312" r:id="rId20"/>
    <p:sldId id="313" r:id="rId21"/>
    <p:sldId id="281" r:id="rId22"/>
    <p:sldId id="285"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61F"/>
    <a:srgbClr val="FFFF99"/>
    <a:srgbClr val="FFFFFF"/>
    <a:srgbClr val="999999"/>
    <a:srgbClr val="DC121C"/>
    <a:srgbClr val="E2141E"/>
    <a:srgbClr val="F69CA0"/>
    <a:srgbClr val="F3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957" autoAdjust="0"/>
  </p:normalViewPr>
  <p:slideViewPr>
    <p:cSldViewPr showGuides="1">
      <p:cViewPr varScale="1">
        <p:scale>
          <a:sx n="61" d="100"/>
          <a:sy n="61" d="100"/>
        </p:scale>
        <p:origin x="990" y="60"/>
      </p:cViewPr>
      <p:guideLst>
        <p:guide orient="horz" pos="2160"/>
        <p:guide pos="3840"/>
      </p:guideLst>
    </p:cSldViewPr>
  </p:slideViewPr>
  <p:outlineViewPr>
    <p:cViewPr>
      <p:scale>
        <a:sx n="33" d="100"/>
        <a:sy n="33" d="100"/>
      </p:scale>
      <p:origin x="0" y="-955"/>
    </p:cViewPr>
  </p:outlineViewPr>
  <p:notesTextViewPr>
    <p:cViewPr>
      <p:scale>
        <a:sx n="100" d="100"/>
        <a:sy n="100" d="100"/>
      </p:scale>
      <p:origin x="0" y="0"/>
    </p:cViewPr>
  </p:notesTextViewPr>
  <p:notesViewPr>
    <p:cSldViewPr>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29.10.2020</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73424" y="1246193"/>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29.10.2020</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udis-public.apps.be.ch/grudis-public/ui/grundstueck/es?egrid=CH74354687420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128000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90488" marR="0" lvl="1" indent="-1778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dirty="0" smtClean="0"/>
              <a:t>Die Strategie löste die alte Strategie von Dezember 2009 ab.</a:t>
            </a:r>
          </a:p>
          <a:p>
            <a:pPr marL="90488" lvl="1"/>
            <a:r>
              <a:rPr lang="de-CH" dirty="0" smtClean="0"/>
              <a:t>Verabschiedet durch den Regierungsrat am 16.9.2020</a:t>
            </a:r>
          </a:p>
          <a:p>
            <a:pPr marL="90488" lvl="1"/>
            <a:r>
              <a:rPr lang="de-CH" dirty="0" smtClean="0"/>
              <a:t>Die neue Strategie ist abgestimmt mit der neuen GI-Strategie des Bundes, welche Ende</a:t>
            </a:r>
            <a:r>
              <a:rPr lang="de-CH" baseline="0" dirty="0" smtClean="0"/>
              <a:t> 2020 durch den Bundesrat verabschiedet wird.</a:t>
            </a:r>
            <a:endParaRPr lang="de-CH" b="1" dirty="0" smtClean="0">
              <a:solidFill>
                <a:srgbClr val="FF0000"/>
              </a:solidFill>
            </a:endParaRPr>
          </a:p>
          <a:p>
            <a:pPr marL="90488" lvl="1"/>
            <a:endParaRPr lang="de-CH" dirty="0" smtClean="0"/>
          </a:p>
          <a:p>
            <a:pPr marL="92075" lvl="1"/>
            <a:r>
              <a:rPr lang="de-CH" dirty="0" smtClean="0"/>
              <a:t>CD </a:t>
            </a:r>
            <a:r>
              <a:rPr lang="de-CH" dirty="0" err="1" smtClean="0"/>
              <a:t>Kt</a:t>
            </a:r>
            <a:r>
              <a:rPr lang="de-CH" dirty="0" smtClean="0"/>
              <a:t>. BE</a:t>
            </a:r>
          </a:p>
          <a:p>
            <a:pPr marL="92075" lvl="1"/>
            <a:r>
              <a:rPr lang="de-CH" dirty="0" smtClean="0"/>
              <a:t>30 Seiten</a:t>
            </a:r>
          </a:p>
          <a:p>
            <a:pPr marL="92075" lvl="1"/>
            <a:r>
              <a:rPr lang="de-CH" dirty="0" smtClean="0"/>
              <a:t>de / </a:t>
            </a:r>
            <a:r>
              <a:rPr lang="de-CH" dirty="0" err="1" smtClean="0"/>
              <a:t>fr</a:t>
            </a:r>
            <a:endParaRPr lang="de-CH" dirty="0" smtClean="0"/>
          </a:p>
          <a:p>
            <a:pPr marL="92075" lvl="1"/>
            <a:r>
              <a:rPr lang="de-CH" dirty="0" smtClean="0"/>
              <a:t>quer</a:t>
            </a:r>
          </a:p>
          <a:p>
            <a:pPr marL="92075" lvl="1"/>
            <a:r>
              <a:rPr lang="de-CH" dirty="0" smtClean="0"/>
              <a:t>digital / </a:t>
            </a:r>
            <a:r>
              <a:rPr lang="de-CH" dirty="0" err="1" smtClean="0"/>
              <a:t>print</a:t>
            </a:r>
            <a:r>
              <a:rPr lang="de-CH" dirty="0" smtClean="0"/>
              <a:t>  stark limitiert</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62702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smtClean="0"/>
              <a:t>Ausgehend vom heutigen Stand der kantonalen Geodateninfrastruktur sowie aufgrund der künftigen Anforderungen und Trends gibt die aktualisierte Geoinformationsstrategie anhand einer Vision und vier strategischer Stossrichtungen die Eckpunkte vor, wohin sich das Gemeinschaftswerk GIS des Kantons Bern in Zukunft weiterentwickeln soll.</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de-CH" dirty="0" smtClean="0"/>
          </a:p>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smtClean="0"/>
              <a:t>Die Strategie ist wie folgt gegliedert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de-CH"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8E7E65B9-6A2A-41FA-9A75-C496049C5368}" type="slidenum">
              <a:rPr lang="de-CH" smtClean="0"/>
              <a:t>4</a:t>
            </a:fld>
            <a:endParaRPr lang="de-CH" dirty="0"/>
          </a:p>
        </p:txBody>
      </p:sp>
    </p:spTree>
    <p:extLst>
      <p:ext uri="{BB962C8B-B14F-4D97-AF65-F5344CB8AC3E}">
        <p14:creationId xmlns:p14="http://schemas.microsoft.com/office/powerpoint/2010/main" val="296943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E7E65B9-6A2A-41FA-9A75-C496049C5368}" type="slidenum">
              <a:rPr lang="de-CH" smtClean="0"/>
              <a:t>5</a:t>
            </a:fld>
            <a:endParaRPr lang="de-CH" dirty="0"/>
          </a:p>
        </p:txBody>
      </p:sp>
    </p:spTree>
    <p:extLst>
      <p:ext uri="{BB962C8B-B14F-4D97-AF65-F5344CB8AC3E}">
        <p14:creationId xmlns:p14="http://schemas.microsoft.com/office/powerpoint/2010/main" val="171226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a:spcAft>
                <a:spcPts val="600"/>
              </a:spcAft>
            </a:pPr>
            <a:r>
              <a:rPr lang="de-CH" dirty="0"/>
              <a:t>Suchen, Finden und Nutzen fügen sich nahtlos ineinander:</a:t>
            </a:r>
          </a:p>
          <a:p>
            <a:pPr marL="285750" indent="-285750">
              <a:spcAft>
                <a:spcPts val="600"/>
              </a:spcAft>
              <a:buFont typeface="Arial" panose="020B0604020202020204" pitchFamily="34" charset="0"/>
              <a:buChar char="•"/>
            </a:pPr>
            <a:r>
              <a:rPr lang="de-CH" dirty="0"/>
              <a:t>Treffende Resultate im Geoportal und bei Suchmaschinen</a:t>
            </a:r>
          </a:p>
          <a:p>
            <a:pPr marL="285750" indent="-285750">
              <a:spcAft>
                <a:spcPts val="600"/>
              </a:spcAft>
              <a:buFont typeface="Arial" panose="020B0604020202020204" pitchFamily="34" charset="0"/>
              <a:buChar char="•"/>
            </a:pPr>
            <a:r>
              <a:rPr lang="de-CH" dirty="0"/>
              <a:t>Freie Themenkombination im Geodaten Viewer</a:t>
            </a:r>
          </a:p>
          <a:p>
            <a:pPr marL="285750" indent="-285750">
              <a:spcAft>
                <a:spcPts val="600"/>
              </a:spcAft>
              <a:buFont typeface="Arial" panose="020B0604020202020204" pitchFamily="34" charset="0"/>
              <a:buChar char="•"/>
            </a:pPr>
            <a:r>
              <a:rPr lang="de-CH" dirty="0"/>
              <a:t>Vereinfachter Zugriff auf Grundstückinformationen</a:t>
            </a:r>
            <a:br>
              <a:rPr lang="de-CH" dirty="0"/>
            </a:br>
            <a:endParaRPr lang="de-CH" dirty="0"/>
          </a:p>
          <a:p>
            <a:pPr>
              <a:spcAft>
                <a:spcPts val="600"/>
              </a:spcAft>
            </a:pPr>
            <a:r>
              <a:rPr lang="de-CH" dirty="0"/>
              <a:t>Sensibilisierung für Geoinformation:</a:t>
            </a:r>
          </a:p>
          <a:p>
            <a:pPr marL="285750" indent="-285750">
              <a:spcAft>
                <a:spcPts val="600"/>
              </a:spcAft>
              <a:buFont typeface="Arial" panose="020B0604020202020204" pitchFamily="34" charset="0"/>
              <a:buChar char="•"/>
            </a:pPr>
            <a:r>
              <a:rPr lang="de-CH" dirty="0"/>
              <a:t>Potenzial aufzeigen anhand Marketingkonzept</a:t>
            </a:r>
          </a:p>
          <a:p>
            <a:pPr marL="285750" indent="-285750">
              <a:spcAft>
                <a:spcPts val="600"/>
              </a:spcAft>
              <a:buFont typeface="Arial" panose="020B0604020202020204" pitchFamily="34" charset="0"/>
              <a:buChar char="•"/>
            </a:pPr>
            <a:r>
              <a:rPr lang="de-CH" dirty="0"/>
              <a:t>Geo-Coaching: Methodische und technologische Unterstützung</a:t>
            </a:r>
          </a:p>
          <a:p>
            <a:pPr marL="285750" indent="-285750">
              <a:spcAft>
                <a:spcPts val="600"/>
              </a:spcAft>
              <a:buFont typeface="Arial" panose="020B0604020202020204" pitchFamily="34" charset="0"/>
              <a:buChar char="•"/>
            </a:pPr>
            <a:r>
              <a:rPr lang="de-CH" dirty="0"/>
              <a:t>Rolle von GI auf strategischer Ebene systematisch klären</a:t>
            </a:r>
          </a:p>
          <a:p>
            <a:endParaRPr lang="de-CH" dirty="0"/>
          </a:p>
        </p:txBody>
      </p:sp>
      <p:sp>
        <p:nvSpPr>
          <p:cNvPr id="4" name="Foliennummernplatzhalter 3"/>
          <p:cNvSpPr>
            <a:spLocks noGrp="1"/>
          </p:cNvSpPr>
          <p:nvPr>
            <p:ph type="sldNum" sz="quarter" idx="10"/>
          </p:nvPr>
        </p:nvSpPr>
        <p:spPr/>
        <p:txBody>
          <a:bodyPr/>
          <a:lstStyle/>
          <a:p>
            <a:fld id="{8E7E65B9-6A2A-41FA-9A75-C496049C5368}" type="slidenum">
              <a:rPr lang="de-CH" smtClean="0"/>
              <a:t>6</a:t>
            </a:fld>
            <a:endParaRPr lang="de-CH" dirty="0"/>
          </a:p>
        </p:txBody>
      </p:sp>
    </p:spTree>
    <p:extLst>
      <p:ext uri="{BB962C8B-B14F-4D97-AF65-F5344CB8AC3E}">
        <p14:creationId xmlns:p14="http://schemas.microsoft.com/office/powerpoint/2010/main" val="49851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lvl="2">
              <a:spcAft>
                <a:spcPts val="600"/>
              </a:spcAft>
            </a:pPr>
            <a:r>
              <a:rPr lang="de-CH" sz="1800" dirty="0" err="1" smtClean="0">
                <a:latin typeface="+mn-lt"/>
              </a:rPr>
              <a:t>Captcha</a:t>
            </a:r>
            <a:r>
              <a:rPr lang="de-CH" sz="1800" dirty="0" smtClean="0">
                <a:latin typeface="+mn-lt"/>
              </a:rPr>
              <a:t>: </a:t>
            </a:r>
            <a:r>
              <a:rPr lang="en-US" sz="1100" b="0" i="1" u="sng" kern="1200" dirty="0" smtClean="0">
                <a:solidFill>
                  <a:schemeClr val="tx1"/>
                </a:solidFill>
                <a:effectLst/>
                <a:latin typeface="+mn-lt"/>
                <a:ea typeface="+mn-ea"/>
                <a:cs typeface="+mn-cs"/>
              </a:rPr>
              <a:t>c</a:t>
            </a:r>
            <a:r>
              <a:rPr lang="en-US" sz="1100" b="0" i="1" kern="1200" dirty="0" smtClean="0">
                <a:solidFill>
                  <a:schemeClr val="tx1"/>
                </a:solidFill>
                <a:effectLst/>
                <a:latin typeface="+mn-lt"/>
                <a:ea typeface="+mn-ea"/>
                <a:cs typeface="+mn-cs"/>
              </a:rPr>
              <a:t>ompletely </a:t>
            </a:r>
            <a:r>
              <a:rPr lang="en-US" sz="1100" b="0" i="1" u="sng" kern="1200" dirty="0" smtClean="0">
                <a:solidFill>
                  <a:schemeClr val="tx1"/>
                </a:solidFill>
                <a:effectLst/>
                <a:latin typeface="+mn-lt"/>
                <a:ea typeface="+mn-ea"/>
                <a:cs typeface="+mn-cs"/>
              </a:rPr>
              <a:t>a</a:t>
            </a:r>
            <a:r>
              <a:rPr lang="en-US" sz="1100" b="0" i="1" kern="1200" dirty="0" smtClean="0">
                <a:solidFill>
                  <a:schemeClr val="tx1"/>
                </a:solidFill>
                <a:effectLst/>
                <a:latin typeface="+mn-lt"/>
                <a:ea typeface="+mn-ea"/>
                <a:cs typeface="+mn-cs"/>
              </a:rPr>
              <a:t>utomated </a:t>
            </a:r>
            <a:r>
              <a:rPr lang="en-US" sz="1100" b="0" i="1" u="sng" kern="1200" dirty="0" smtClean="0">
                <a:solidFill>
                  <a:schemeClr val="tx1"/>
                </a:solidFill>
                <a:effectLst/>
                <a:latin typeface="+mn-lt"/>
                <a:ea typeface="+mn-ea"/>
                <a:cs typeface="+mn-cs"/>
              </a:rPr>
              <a:t>p</a:t>
            </a:r>
            <a:r>
              <a:rPr lang="en-US" sz="1100" b="0" i="1" kern="1200" dirty="0" smtClean="0">
                <a:solidFill>
                  <a:schemeClr val="tx1"/>
                </a:solidFill>
                <a:effectLst/>
                <a:latin typeface="+mn-lt"/>
                <a:ea typeface="+mn-ea"/>
                <a:cs typeface="+mn-cs"/>
              </a:rPr>
              <a:t>ublic </a:t>
            </a:r>
            <a:r>
              <a:rPr lang="en-US" sz="1100" b="0" i="1" u="sng" kern="1200" dirty="0" smtClean="0">
                <a:solidFill>
                  <a:schemeClr val="tx1"/>
                </a:solidFill>
                <a:effectLst/>
                <a:latin typeface="+mn-lt"/>
                <a:ea typeface="+mn-ea"/>
                <a:cs typeface="+mn-cs"/>
              </a:rPr>
              <a:t>T</a:t>
            </a:r>
            <a:r>
              <a:rPr lang="en-US" sz="1100" b="0" i="1" kern="1200" dirty="0" smtClean="0">
                <a:solidFill>
                  <a:schemeClr val="tx1"/>
                </a:solidFill>
                <a:effectLst/>
                <a:latin typeface="+mn-lt"/>
                <a:ea typeface="+mn-ea"/>
                <a:cs typeface="+mn-cs"/>
              </a:rPr>
              <a:t>uring test to tell </a:t>
            </a:r>
            <a:r>
              <a:rPr lang="en-US" sz="1100" b="0" i="1" u="sng" kern="1200" dirty="0" smtClean="0">
                <a:solidFill>
                  <a:schemeClr val="tx1"/>
                </a:solidFill>
                <a:effectLst/>
                <a:latin typeface="+mn-lt"/>
                <a:ea typeface="+mn-ea"/>
                <a:cs typeface="+mn-cs"/>
              </a:rPr>
              <a:t>c</a:t>
            </a:r>
            <a:r>
              <a:rPr lang="en-US" sz="1100" b="0" i="1" kern="1200" dirty="0" smtClean="0">
                <a:solidFill>
                  <a:schemeClr val="tx1"/>
                </a:solidFill>
                <a:effectLst/>
                <a:latin typeface="+mn-lt"/>
                <a:ea typeface="+mn-ea"/>
                <a:cs typeface="+mn-cs"/>
              </a:rPr>
              <a:t>omputers and </a:t>
            </a:r>
            <a:r>
              <a:rPr lang="en-US" sz="1100" b="0" i="1" u="sng" kern="1200" dirty="0" smtClean="0">
                <a:solidFill>
                  <a:schemeClr val="tx1"/>
                </a:solidFill>
                <a:effectLst/>
                <a:latin typeface="+mn-lt"/>
                <a:ea typeface="+mn-ea"/>
                <a:cs typeface="+mn-cs"/>
              </a:rPr>
              <a:t>h</a:t>
            </a:r>
            <a:r>
              <a:rPr lang="en-US" sz="1100" b="0" i="1" kern="1200" dirty="0" smtClean="0">
                <a:solidFill>
                  <a:schemeClr val="tx1"/>
                </a:solidFill>
                <a:effectLst/>
                <a:latin typeface="+mn-lt"/>
                <a:ea typeface="+mn-ea"/>
                <a:cs typeface="+mn-cs"/>
              </a:rPr>
              <a:t>umans </a:t>
            </a:r>
            <a:r>
              <a:rPr lang="en-US" sz="1100" b="0" i="1" u="sng" kern="1200" dirty="0" smtClean="0">
                <a:solidFill>
                  <a:schemeClr val="tx1"/>
                </a:solidFill>
                <a:effectLst/>
                <a:latin typeface="+mn-lt"/>
                <a:ea typeface="+mn-ea"/>
                <a:cs typeface="+mn-cs"/>
              </a:rPr>
              <a:t>a</a:t>
            </a:r>
            <a:r>
              <a:rPr lang="en-US" sz="1100" b="0" i="1" kern="1200" dirty="0" smtClean="0">
                <a:solidFill>
                  <a:schemeClr val="tx1"/>
                </a:solidFill>
                <a:effectLst/>
                <a:latin typeface="+mn-lt"/>
                <a:ea typeface="+mn-ea"/>
                <a:cs typeface="+mn-cs"/>
              </a:rPr>
              <a:t>part</a:t>
            </a:r>
            <a:r>
              <a:rPr lang="en-US" sz="1100" b="0" i="0" kern="1200" dirty="0" smtClean="0">
                <a:solidFill>
                  <a:schemeClr val="tx1"/>
                </a:solidFill>
                <a:effectLst/>
                <a:latin typeface="+mn-lt"/>
                <a:ea typeface="+mn-ea"/>
                <a:cs typeface="+mn-cs"/>
              </a:rPr>
              <a:t> </a:t>
            </a:r>
            <a:endParaRPr lang="de-CH" sz="1800" b="1" dirty="0" smtClean="0">
              <a:solidFill>
                <a:srgbClr val="C00000"/>
              </a:solidFill>
              <a:latin typeface="+mn-lt"/>
            </a:endParaRPr>
          </a:p>
          <a:p>
            <a:pPr lvl="2">
              <a:spcAft>
                <a:spcPts val="600"/>
              </a:spcAft>
              <a:tabLst>
                <a:tab pos="10668000" algn="r"/>
              </a:tabLst>
            </a:pPr>
            <a:r>
              <a:rPr lang="de-CH" sz="1800" dirty="0" smtClean="0">
                <a:latin typeface="+mn-lt"/>
              </a:rPr>
              <a:t>Über einen </a:t>
            </a:r>
            <a:r>
              <a:rPr lang="de-CH" sz="1800" b="1" dirty="0" smtClean="0">
                <a:solidFill>
                  <a:srgbClr val="C00000"/>
                </a:solidFill>
                <a:latin typeface="+mn-lt"/>
                <a:hlinkClick r:id="rId3"/>
              </a:rPr>
              <a:t>URL-Direktaufruf</a:t>
            </a:r>
            <a:r>
              <a:rPr lang="de-CH" sz="1800" dirty="0" smtClean="0">
                <a:latin typeface="+mn-lt"/>
              </a:rPr>
              <a:t> mit Übergabe des EGRID aus der Kartenanwendung und BE-Login.</a:t>
            </a:r>
            <a:br>
              <a:rPr lang="de-CH" sz="1800" dirty="0" smtClean="0">
                <a:latin typeface="+mn-lt"/>
              </a:rPr>
            </a:br>
            <a:r>
              <a:rPr lang="de-CH" sz="1800" dirty="0" smtClean="0">
                <a:latin typeface="+mn-lt"/>
              </a:rPr>
              <a:t>Diese Lösung ist sofort verfügbar und kann relativ einfach in Drittapplikationen wie z.B. die </a:t>
            </a:r>
            <a:r>
              <a:rPr lang="de-CH" sz="1800" dirty="0" err="1" smtClean="0">
                <a:latin typeface="+mn-lt"/>
              </a:rPr>
              <a:t>Regio</a:t>
            </a:r>
            <a:r>
              <a:rPr lang="de-CH" sz="1800" dirty="0" smtClean="0">
                <a:latin typeface="+mn-lt"/>
              </a:rPr>
              <a:t>-GIS integriert werden. Voraussetzung für den Zugriff auf die öffentlichen Daten des Grundbuchs ist die Registrierung bei BE-Login.       	</a:t>
            </a:r>
            <a:r>
              <a:rPr lang="de-CH" sz="1800" b="1" dirty="0" smtClean="0">
                <a:latin typeface="+mn-lt"/>
              </a:rPr>
              <a:t>Hinweis</a:t>
            </a:r>
            <a:r>
              <a:rPr lang="de-CH" sz="1800" dirty="0" smtClean="0">
                <a:latin typeface="+mn-lt"/>
              </a:rPr>
              <a:t>: Funktioniert nicht mit </a:t>
            </a:r>
            <a:r>
              <a:rPr lang="de-CH" sz="1800" dirty="0" err="1" smtClean="0">
                <a:latin typeface="+mn-lt"/>
              </a:rPr>
              <a:t>iExplorer</a:t>
            </a:r>
            <a:endParaRPr lang="de-CH" sz="1800" dirty="0" smtClean="0">
              <a:latin typeface="+mn-lt"/>
            </a:endParaRPr>
          </a:p>
          <a:p>
            <a:pPr lvl="2">
              <a:spcAft>
                <a:spcPts val="600"/>
              </a:spcAft>
            </a:pPr>
            <a:r>
              <a:rPr lang="de-CH" sz="1800" dirty="0" smtClean="0">
                <a:latin typeface="+mn-lt"/>
              </a:rPr>
              <a:t>Über die </a:t>
            </a:r>
            <a:r>
              <a:rPr lang="de-CH" sz="1800" b="1" dirty="0" smtClean="0">
                <a:solidFill>
                  <a:srgbClr val="C00000"/>
                </a:solidFill>
                <a:latin typeface="+mn-lt"/>
              </a:rPr>
              <a:t>Schnittstelle GBDBS </a:t>
            </a:r>
            <a:r>
              <a:rPr lang="de-CH" sz="1800" dirty="0" smtClean="0">
                <a:latin typeface="+mn-lt"/>
              </a:rPr>
              <a:t>einstweilen nur kantonsintern, denn:</a:t>
            </a:r>
            <a:br>
              <a:rPr lang="de-CH" sz="1800" dirty="0" smtClean="0">
                <a:latin typeface="+mn-lt"/>
              </a:rPr>
            </a:br>
            <a:r>
              <a:rPr lang="de-CH" sz="1800" dirty="0" smtClean="0">
                <a:latin typeface="+mn-lt"/>
              </a:rPr>
              <a:t>Die direkte Eigentumsauskunft via GBDBS wurde speziell für die Basiskarte mit Auskunft zum Grundeigentum eingerichtet und steht Dritten </a:t>
            </a:r>
            <a:r>
              <a:rPr lang="de-CH" sz="1800" u="sng" dirty="0" smtClean="0">
                <a:latin typeface="+mn-lt"/>
              </a:rPr>
              <a:t>nicht</a:t>
            </a:r>
            <a:r>
              <a:rPr lang="de-CH" sz="1800" dirty="0" smtClean="0">
                <a:latin typeface="+mn-lt"/>
              </a:rPr>
              <a:t> zur Verfügung. In einem Betriebskonzept muss zuerst geklärt werden, ob Dritten aus Datenschutzgründen der direkte Zugriff auf die </a:t>
            </a:r>
            <a:r>
              <a:rPr lang="de-CH" sz="1800" dirty="0" err="1" smtClean="0">
                <a:latin typeface="+mn-lt"/>
              </a:rPr>
              <a:t>Capitastra</a:t>
            </a:r>
            <a:r>
              <a:rPr lang="de-CH" sz="1800" dirty="0" smtClean="0">
                <a:latin typeface="+mn-lt"/>
              </a:rPr>
              <a:t>-DB gewährt werden kann. Die Erarbeitung eines Betriebskonzeptes «Benutzung von GBDBS für öffentliche Daten» wird noch einige Zeit in Anspruch nehmen und steht frühestens 2021 zur Verfügung (GRIBE-Pendenz OM-368).</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337449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latin typeface="+mn-lt"/>
              </a:rPr>
              <a:t>Erweiterungen GWR</a:t>
            </a:r>
            <a:r>
              <a:rPr lang="de-CH" dirty="0" smtClean="0">
                <a:latin typeface="+mn-lt"/>
              </a:rPr>
              <a:t/>
            </a:r>
            <a:br>
              <a:rPr lang="de-CH" dirty="0" smtClean="0">
                <a:latin typeface="+mn-lt"/>
              </a:rPr>
            </a:br>
            <a:r>
              <a:rPr lang="de-CH" dirty="0" smtClean="0">
                <a:latin typeface="+mn-lt"/>
              </a:rPr>
              <a:t>- Zusätzliche</a:t>
            </a:r>
            <a:r>
              <a:rPr lang="de-CH" baseline="0" dirty="0" smtClean="0">
                <a:latin typeface="+mn-lt"/>
              </a:rPr>
              <a:t> Attribute von Kategorie, Klasse und Baujahr aus GVB + Steuerverwaltung</a:t>
            </a:r>
            <a:br>
              <a:rPr lang="de-CH" baseline="0" dirty="0" smtClean="0">
                <a:latin typeface="+mn-lt"/>
              </a:rPr>
            </a:br>
            <a:r>
              <a:rPr lang="de-CH" baseline="0" dirty="0" smtClean="0">
                <a:latin typeface="+mn-lt"/>
              </a:rPr>
              <a:t>- Harmonisierung EGIDs</a:t>
            </a:r>
          </a:p>
          <a:p>
            <a:endParaRPr lang="de-CH" baseline="0" dirty="0" smtClean="0">
              <a:latin typeface="+mn-lt"/>
            </a:endParaRPr>
          </a:p>
          <a:p>
            <a:pPr marL="228600" indent="-228600">
              <a:buAutoNum type="arabicPeriod"/>
            </a:pPr>
            <a:r>
              <a:rPr lang="de-CH" baseline="0" dirty="0" smtClean="0">
                <a:latin typeface="+mn-lt"/>
              </a:rPr>
              <a:t>Bereinigung: Abgleich AV – GWR (EGID, EDID, Adressen) </a:t>
            </a:r>
          </a:p>
          <a:p>
            <a:pPr marL="228600" indent="-228600">
              <a:buAutoNum type="arabicPeriod"/>
            </a:pPr>
            <a:r>
              <a:rPr lang="de-CH" baseline="0" dirty="0" smtClean="0">
                <a:latin typeface="+mn-lt"/>
              </a:rPr>
              <a:t>Liste</a:t>
            </a:r>
            <a:br>
              <a:rPr lang="de-CH" baseline="0" dirty="0" smtClean="0">
                <a:latin typeface="+mn-lt"/>
              </a:rPr>
            </a:br>
            <a:r>
              <a:rPr lang="de-CH" baseline="0" dirty="0" smtClean="0">
                <a:latin typeface="+mn-lt"/>
              </a:rPr>
              <a:t>Zusätzliche Attribute erfassen </a:t>
            </a:r>
            <a:br>
              <a:rPr lang="de-CH" baseline="0" dirty="0" smtClean="0">
                <a:latin typeface="+mn-lt"/>
              </a:rPr>
            </a:br>
            <a:r>
              <a:rPr lang="de-CH" baseline="0" dirty="0" smtClean="0">
                <a:latin typeface="+mn-lt"/>
              </a:rPr>
              <a:t>Liste</a:t>
            </a:r>
          </a:p>
          <a:p>
            <a:pPr marL="228600" indent="-228600">
              <a:buAutoNum type="arabicPeriod"/>
            </a:pPr>
            <a:r>
              <a:rPr lang="de-CH" baseline="0" dirty="0" smtClean="0">
                <a:latin typeface="+mn-lt"/>
              </a:rPr>
              <a:t>Neue EGID/EDID (Schlüsselattribut </a:t>
            </a:r>
            <a:r>
              <a:rPr lang="de-CH" b="1" baseline="0" dirty="0" smtClean="0">
                <a:latin typeface="+mn-lt"/>
              </a:rPr>
              <a:t>BEGID</a:t>
            </a:r>
            <a:r>
              <a:rPr lang="de-CH" baseline="0" dirty="0" smtClean="0">
                <a:latin typeface="+mn-lt"/>
              </a:rPr>
              <a:t>) &gt; in AV-System / Gemeinde-Software erfassen</a:t>
            </a:r>
          </a:p>
          <a:p>
            <a:pPr marL="228600" indent="-228600">
              <a:buAutoNum type="arabicPeriod"/>
            </a:pPr>
            <a:endParaRPr lang="de-CH" baseline="0" dirty="0" smtClean="0">
              <a:latin typeface="+mn-lt"/>
            </a:endParaRPr>
          </a:p>
          <a:p>
            <a:pPr marL="0" indent="0">
              <a:buNone/>
            </a:pPr>
            <a:r>
              <a:rPr lang="de-CH" baseline="0" dirty="0" smtClean="0">
                <a:latin typeface="+mn-lt"/>
              </a:rPr>
              <a:t>Kontrolle Stand Anfangs 2021 vorgesehen &gt; säumige Ämter über Koordinationsstelle (Stadthalteramt)</a:t>
            </a:r>
            <a:br>
              <a:rPr lang="de-CH" baseline="0" dirty="0" smtClean="0">
                <a:latin typeface="+mn-lt"/>
              </a:rPr>
            </a:br>
            <a:r>
              <a:rPr lang="de-CH" baseline="0" dirty="0" smtClean="0">
                <a:latin typeface="+mn-lt"/>
              </a:rPr>
              <a:t>Abschluss geplant Ende 2020, voraussichtlich etwas später wegen Gemeindevolumen</a:t>
            </a:r>
          </a:p>
          <a:p>
            <a:pPr marL="0" indent="0">
              <a:buNone/>
            </a:pPr>
            <a:endParaRPr lang="de-CH" baseline="0" dirty="0" smtClean="0">
              <a:latin typeface="+mn-lt"/>
            </a:endParaRPr>
          </a:p>
          <a:p>
            <a:pPr marL="0" indent="0">
              <a:buNone/>
            </a:pPr>
            <a:r>
              <a:rPr lang="de-CH" baseline="0" dirty="0" smtClean="0">
                <a:latin typeface="+mn-lt"/>
              </a:rPr>
              <a:t>Verzögerungen bei einzelnen Gemeinden</a:t>
            </a:r>
            <a:endParaRPr lang="de-CH" dirty="0">
              <a:latin typeface="+mn-lt"/>
            </a:endParaRPr>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200461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p>
            <a:fld id="{0F17059C-4E32-4297-A9C4-807A49918DF7}" type="datetime4">
              <a:rPr lang="de-CH" smtClean="0"/>
              <a:t>29. Oktober 2020</a:t>
            </a:fld>
            <a:endParaRPr lang="de-CH" dirty="0"/>
          </a:p>
        </p:txBody>
      </p:sp>
      <p:sp>
        <p:nvSpPr>
          <p:cNvPr id="9" name="Fußzeilenplatzhalter 8"/>
          <p:cNvSpPr>
            <a:spLocks noGrp="1"/>
          </p:cNvSpPr>
          <p:nvPr>
            <p:ph type="ftr" sz="quarter" idx="11"/>
          </p:nvPr>
        </p:nvSpPr>
        <p:spPr/>
        <p:txBody>
          <a:body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1" name="Textplatzhalter 4">
            <a:extLst>
              <a:ext uri="{FF2B5EF4-FFF2-40B4-BE49-F238E27FC236}">
                <a16:creationId xmlns:a16="http://schemas.microsoft.com/office/drawing/2014/main" id="{F6BA63E4-E10F-4E0A-91F5-2A2F84225353}"/>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Tree>
    <p:extLst>
      <p:ext uri="{BB962C8B-B14F-4D97-AF65-F5344CB8AC3E}">
        <p14:creationId xmlns:p14="http://schemas.microsoft.com/office/powerpoint/2010/main" val="133853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8" name="Datumsplatzhalter 7"/>
          <p:cNvSpPr>
            <a:spLocks noGrp="1"/>
          </p:cNvSpPr>
          <p:nvPr>
            <p:ph type="dt" sz="half" idx="10"/>
          </p:nvPr>
        </p:nvSpPr>
        <p:spPr/>
        <p:txBody>
          <a:bodyPr/>
          <a:lstStyle/>
          <a:p>
            <a:fld id="{11B6F2D0-C6AA-414F-B030-04255F6E0121}" type="datetime4">
              <a:rPr lang="de-CH" smtClean="0"/>
              <a:t>29. Oktober 2020</a:t>
            </a:fld>
            <a:endParaRPr lang="de-CH" dirty="0"/>
          </a:p>
        </p:txBody>
      </p:sp>
      <p:sp>
        <p:nvSpPr>
          <p:cNvPr id="9" name="Fußzeilenplatzhalter 8"/>
          <p:cNvSpPr>
            <a:spLocks noGrp="1"/>
          </p:cNvSpPr>
          <p:nvPr>
            <p:ph type="ftr" sz="quarter" idx="11"/>
          </p:nvPr>
        </p:nvSpPr>
        <p:spPr/>
        <p:txBody>
          <a:body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318625855"/>
      </p:ext>
    </p:extLst>
  </p:cSld>
  <p:clrMapOvr>
    <a:masterClrMapping/>
  </p:clrMapOvr>
  <p:extLst mod="1">
    <p:ext uri="{DCECCB84-F9BA-43D5-87BE-67443E8EF086}">
      <p15:sldGuideLst xmlns:p15="http://schemas.microsoft.com/office/powerpoint/2012/main">
        <p15:guide id="1" pos="39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8" name="Datumsplatzhalter 7"/>
          <p:cNvSpPr>
            <a:spLocks noGrp="1"/>
          </p:cNvSpPr>
          <p:nvPr>
            <p:ph type="dt" sz="half" idx="10"/>
          </p:nvPr>
        </p:nvSpPr>
        <p:spPr/>
        <p:txBody>
          <a:bodyPr/>
          <a:lstStyle/>
          <a:p>
            <a:fld id="{7726EE47-1392-4718-A2E9-9FA77F76463D}" type="datetime4">
              <a:rPr lang="de-CH" smtClean="0"/>
              <a:t>29. Oktober 2020</a:t>
            </a:fld>
            <a:endParaRPr lang="de-CH" dirty="0"/>
          </a:p>
        </p:txBody>
      </p:sp>
      <p:sp>
        <p:nvSpPr>
          <p:cNvPr id="9" name="Fußzeilenplatzhalter 8"/>
          <p:cNvSpPr>
            <a:spLocks noGrp="1"/>
          </p:cNvSpPr>
          <p:nvPr>
            <p:ph type="ftr" sz="quarter" idx="11"/>
          </p:nvPr>
        </p:nvSpPr>
        <p:spPr/>
        <p:txBody>
          <a:body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6492304" y="1916832"/>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439350818"/>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8" name="Datumsplatzhalter 7"/>
          <p:cNvSpPr>
            <a:spLocks noGrp="1"/>
          </p:cNvSpPr>
          <p:nvPr>
            <p:ph type="dt" sz="half" idx="10"/>
          </p:nvPr>
        </p:nvSpPr>
        <p:spPr/>
        <p:txBody>
          <a:bodyPr/>
          <a:lstStyle/>
          <a:p>
            <a:fld id="{925F7733-3EA2-4A91-ABA4-54A1D82EC591}" type="datetime4">
              <a:rPr lang="de-CH" smtClean="0"/>
              <a:t>29. Oktober 2020</a:t>
            </a:fld>
            <a:endParaRPr lang="de-CH" dirty="0"/>
          </a:p>
        </p:txBody>
      </p:sp>
      <p:sp>
        <p:nvSpPr>
          <p:cNvPr id="9" name="Fußzeilenplatzhalter 8"/>
          <p:cNvSpPr>
            <a:spLocks noGrp="1"/>
          </p:cNvSpPr>
          <p:nvPr>
            <p:ph type="ftr" sz="quarter" idx="11"/>
          </p:nvPr>
        </p:nvSpPr>
        <p:spPr/>
        <p:txBody>
          <a:body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839788" y="1916831"/>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002039231"/>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C8630203-AA45-43F4-804A-9D0C73726B82}" type="datetime4">
              <a:rPr lang="de-CH" smtClean="0"/>
              <a:t>29. Oktober 2020</a:t>
            </a:fld>
            <a:endParaRPr lang="de-CH" dirty="0"/>
          </a:p>
        </p:txBody>
      </p:sp>
      <p:sp>
        <p:nvSpPr>
          <p:cNvPr id="8" name="Fußzeilenplatzhalter 7"/>
          <p:cNvSpPr>
            <a:spLocks noGrp="1"/>
          </p:cNvSpPr>
          <p:nvPr>
            <p:ph type="ftr" sz="quarter" idx="11"/>
          </p:nvPr>
        </p:nvSpPr>
        <p:spPr/>
        <p:txBody>
          <a:bodyPr/>
          <a:lstStyle/>
          <a:p>
            <a:r>
              <a:rPr lang="de-CH" smtClean="0"/>
              <a:t>Klassifizierung: intern</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839787" y="1916831"/>
            <a:ext cx="10982325"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Tree>
    <p:extLst>
      <p:ext uri="{BB962C8B-B14F-4D97-AF65-F5344CB8AC3E}">
        <p14:creationId xmlns:p14="http://schemas.microsoft.com/office/powerpoint/2010/main" val="245175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6" name="Datumsplatzhalter 5"/>
          <p:cNvSpPr>
            <a:spLocks noGrp="1"/>
          </p:cNvSpPr>
          <p:nvPr>
            <p:ph type="dt" sz="half" idx="10"/>
          </p:nvPr>
        </p:nvSpPr>
        <p:spPr/>
        <p:txBody>
          <a:bodyPr/>
          <a:lstStyle/>
          <a:p>
            <a:fld id="{E27EEC97-0E6C-44A4-AF2C-17D800E0D2F3}" type="datetime4">
              <a:rPr lang="de-CH" smtClean="0"/>
              <a:t>29. Oktober 2020</a:t>
            </a:fld>
            <a:endParaRPr lang="de-CH" dirty="0"/>
          </a:p>
        </p:txBody>
      </p:sp>
      <p:sp>
        <p:nvSpPr>
          <p:cNvPr id="7" name="Fußzeilenplatzhalter 6"/>
          <p:cNvSpPr>
            <a:spLocks noGrp="1"/>
          </p:cNvSpPr>
          <p:nvPr>
            <p:ph type="ftr" sz="quarter" idx="11"/>
          </p:nvPr>
        </p:nvSpPr>
        <p:spPr/>
        <p:txBody>
          <a:bodyPr/>
          <a:lstStyle/>
          <a:p>
            <a:r>
              <a:rPr lang="de-CH" smtClean="0"/>
              <a:t>Klassifizierung: intern</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D0B9EF95-4EE9-4CDE-91E2-953C8262EC33}" type="datetime4">
              <a:rPr lang="de-CH" smtClean="0"/>
              <a:t>29. Oktober 2020</a:t>
            </a:fld>
            <a:endParaRPr lang="de-CH" dirty="0"/>
          </a:p>
        </p:txBody>
      </p:sp>
      <p:sp>
        <p:nvSpPr>
          <p:cNvPr id="6" name="Fußzeilenplatzhalter 5"/>
          <p:cNvSpPr>
            <a:spLocks noGrp="1"/>
          </p:cNvSpPr>
          <p:nvPr>
            <p:ph type="ftr" sz="quarter" idx="11"/>
          </p:nvPr>
        </p:nvSpPr>
        <p:spPr/>
        <p:txBody>
          <a:bodyPr/>
          <a:lstStyle/>
          <a:p>
            <a:r>
              <a:rPr lang="de-CH" smtClean="0"/>
              <a:t>Klassifizierung: intern</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el und Inhalt / Titre et contenu">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CB8FE2-596F-4639-81B6-677760E59C50}"/>
              </a:ext>
            </a:extLst>
          </p:cNvPr>
          <p:cNvSpPr>
            <a:spLocks noGrp="1"/>
          </p:cNvSpPr>
          <p:nvPr>
            <p:ph type="title" hasCustomPrompt="1"/>
            <p:custDataLst>
              <p:tags r:id="rId1"/>
            </p:custDataLst>
          </p:nvPr>
        </p:nvSpPr>
        <p:spPr>
          <a:xfrm>
            <a:off x="838200" y="1071564"/>
            <a:ext cx="10983913" cy="619126"/>
          </a:xfrm>
          <a:prstGeom prst="rect">
            <a:avLst/>
          </a:prstGeom>
        </p:spPr>
        <p:txBody>
          <a:bodyPr/>
          <a:lstStyle>
            <a:lvl1pPr marL="0" marR="0" indent="0" algn="l" defTabSz="447675" rtl="0" eaLnBrk="1" fontAlgn="auto" latinLnBrk="0" hangingPunct="1">
              <a:lnSpc>
                <a:spcPct val="100000"/>
              </a:lnSpc>
              <a:spcBef>
                <a:spcPct val="0"/>
              </a:spcBef>
              <a:spcAft>
                <a:spcPts val="0"/>
              </a:spcAft>
              <a:buClrTx/>
              <a:buSzTx/>
              <a:buFontTx/>
              <a:buNone/>
              <a:tabLst/>
              <a:defRPr/>
            </a:lvl1pPr>
          </a:lstStyle>
          <a:p>
            <a:pPr marL="0" marR="0" lvl="0" indent="0" algn="l" defTabSz="447675" rtl="0" eaLnBrk="1" fontAlgn="auto" latinLnBrk="0" hangingPunct="1">
              <a:lnSpc>
                <a:spcPct val="100000"/>
              </a:lnSpc>
              <a:spcBef>
                <a:spcPct val="0"/>
              </a:spcBef>
              <a:spcAft>
                <a:spcPts val="0"/>
              </a:spcAft>
              <a:buClrTx/>
              <a:buSzTx/>
              <a:buFontTx/>
              <a:buNone/>
              <a:tabLst/>
              <a:defRPr/>
            </a:pPr>
            <a:r>
              <a:rPr lang="de-CH" dirty="0" smtClean="0"/>
              <a:t>Titel hinzufügen</a:t>
            </a:r>
            <a:r>
              <a:rPr lang="de-CH" sz="3600" dirty="0" smtClean="0"/>
              <a:t/>
            </a:r>
            <a:br>
              <a:rPr lang="de-CH" sz="3600" dirty="0" smtClean="0"/>
            </a:br>
            <a:endParaRPr lang="de-CH" dirty="0"/>
          </a:p>
        </p:txBody>
      </p:sp>
      <p:sp>
        <p:nvSpPr>
          <p:cNvPr id="5" name="Inhaltsplatzhalter 2">
            <a:extLst>
              <a:ext uri="{FF2B5EF4-FFF2-40B4-BE49-F238E27FC236}">
                <a16:creationId xmlns:a16="http://schemas.microsoft.com/office/drawing/2014/main" id="{DCC5B7B2-4BCB-45CF-8BB1-CDDCDAB721B8}"/>
              </a:ext>
            </a:extLst>
          </p:cNvPr>
          <p:cNvSpPr>
            <a:spLocks noGrp="1"/>
          </p:cNvSpPr>
          <p:nvPr>
            <p:ph idx="1" hasCustomPrompt="1"/>
            <p:custDataLst>
              <p:tags r:id="rId2"/>
            </p:custDataLst>
          </p:nvPr>
        </p:nvSpPr>
        <p:spPr>
          <a:xfrm>
            <a:off x="838200" y="1852613"/>
            <a:ext cx="10983913" cy="4672731"/>
          </a:xfrm>
          <a:prstGeom prst="rect">
            <a:avLst/>
          </a:prstGeom>
        </p:spPr>
        <p:txBody>
          <a:bodyPr/>
          <a:lstStyle/>
          <a:p>
            <a:pPr lvl="0"/>
            <a:r>
              <a:rPr lang="de-CH" dirty="0" smtClean="0"/>
              <a:t>Textmasterformat bearbeiten</a:t>
            </a:r>
          </a:p>
          <a:p>
            <a:pPr lvl="1"/>
            <a:r>
              <a:rPr lang="de-CH" dirty="0" smtClean="0"/>
              <a:t>Zweite </a:t>
            </a:r>
            <a:r>
              <a:rPr lang="de-CH" noProof="0" dirty="0" smtClean="0"/>
              <a:t>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2" name="Datumsplatzhalter 1">
            <a:extLst>
              <a:ext uri="{FF2B5EF4-FFF2-40B4-BE49-F238E27FC236}">
                <a16:creationId xmlns:a16="http://schemas.microsoft.com/office/drawing/2014/main" id="{2A2F287A-1184-4C8C-A841-E244EF8C254F}"/>
              </a:ext>
            </a:extLst>
          </p:cNvPr>
          <p:cNvSpPr>
            <a:spLocks noGrp="1"/>
          </p:cNvSpPr>
          <p:nvPr>
            <p:ph type="dt" sz="half" idx="10"/>
            <p:custDataLst>
              <p:tags r:id="rId3"/>
            </p:custDataLst>
          </p:nvPr>
        </p:nvSpPr>
        <p:spPr/>
        <p:txBody>
          <a:bodyPr/>
          <a:lstStyle>
            <a:lvl1pPr>
              <a:defRPr sz="820"/>
            </a:lvl1pPr>
          </a:lstStyle>
          <a:p>
            <a:r>
              <a:rPr lang="de-CH" kern="0" dirty="0" smtClean="0">
                <a:solidFill>
                  <a:srgbClr val="000000"/>
                </a:solidFill>
                <a:cs typeface="Arial" panose="020B0604020202020204" pitchFamily="34" charset="0"/>
              </a:rPr>
              <a:t>8. September 2020 </a:t>
            </a:r>
            <a:endParaRPr lang="de-CH" dirty="0"/>
          </a:p>
        </p:txBody>
      </p:sp>
      <p:sp>
        <p:nvSpPr>
          <p:cNvPr id="6" name="Foliennummernplatzhalter 5">
            <a:extLst>
              <a:ext uri="{FF2B5EF4-FFF2-40B4-BE49-F238E27FC236}">
                <a16:creationId xmlns:a16="http://schemas.microsoft.com/office/drawing/2014/main" id="{0E0377BC-28E9-40D4-9091-9E0276870636}"/>
              </a:ext>
            </a:extLst>
          </p:cNvPr>
          <p:cNvSpPr>
            <a:spLocks noGrp="1"/>
          </p:cNvSpPr>
          <p:nvPr>
            <p:ph type="sldNum" sz="quarter" idx="12"/>
            <p:custDataLst>
              <p:tags r:id="rId4"/>
            </p:custDataLst>
          </p:nvPr>
        </p:nvSpPr>
        <p:spPr/>
        <p:txBody>
          <a:bodyPr/>
          <a:lstStyle>
            <a:lvl1pPr>
              <a:defRPr sz="820" b="0"/>
            </a:lvl1pPr>
          </a:lstStyle>
          <a:p>
            <a:pPr>
              <a:defRPr/>
            </a:pPr>
            <a:fld id="{22C43A00-C0E5-F64E-B7F3-B20E065A2C7A}"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424940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hell) ">
    <p:spTree>
      <p:nvGrpSpPr>
        <p:cNvPr id="1" name=""/>
        <p:cNvGrpSpPr/>
        <p:nvPr/>
      </p:nvGrpSpPr>
      <p:grpSpPr>
        <a:xfrm>
          <a:off x="0" y="0"/>
          <a:ext cx="0" cy="0"/>
          <a:chOff x="0" y="0"/>
          <a:chExt cx="0" cy="0"/>
        </a:xfrm>
      </p:grpSpPr>
      <p:sp>
        <p:nvSpPr>
          <p:cNvPr id="14" name="Bildplatzhalter 4">
            <a:extLst>
              <a:ext uri="{FF2B5EF4-FFF2-40B4-BE49-F238E27FC236}">
                <a16:creationId xmlns:a16="http://schemas.microsoft.com/office/drawing/2014/main" id="{60DBF63A-340F-460B-96E6-FC454B3EB6E5}"/>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8" name="Textplatzhalter 7">
            <a:extLst>
              <a:ext uri="{FF2B5EF4-FFF2-40B4-BE49-F238E27FC236}">
                <a16:creationId xmlns:a16="http://schemas.microsoft.com/office/drawing/2014/main" id="{6A410D26-1556-455F-8E0C-7721F22645DD}"/>
              </a:ext>
            </a:extLst>
          </p:cNvPr>
          <p:cNvSpPr>
            <a:spLocks noGrp="1"/>
          </p:cNvSpPr>
          <p:nvPr>
            <p:ph type="body" sz="quarter" idx="18" hasCustomPrompt="1"/>
          </p:nvPr>
        </p:nvSpPr>
        <p:spPr>
          <a:xfrm>
            <a:off x="-240704" y="0"/>
            <a:ext cx="168696" cy="6858000"/>
          </a:xfrm>
          <a:solidFill>
            <a:srgbClr val="FFFFFF">
              <a:alpha val="69804"/>
            </a:srgbClr>
          </a:solidFill>
        </p:spPr>
        <p:txBody>
          <a:bodyPr vert="vert270" lIns="18000" rIns="18000" anchor="t"/>
          <a:lstStyle>
            <a:lvl1pPr algn="r">
              <a:defRPr sz="820">
                <a:solidFill>
                  <a:schemeClr val="bg2"/>
                </a:solidFill>
              </a:defRPr>
            </a:lvl1pPr>
          </a:lstStyle>
          <a:p>
            <a:pPr lvl="0"/>
            <a:r>
              <a:rPr lang="de-DE" dirty="0"/>
              <a:t>Helle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tx1"/>
                </a:solidFill>
              </a:defRPr>
            </a:lvl1pPr>
          </a:lstStyle>
          <a:p>
            <a:fld id="{97E06062-B49F-47DB-A29A-6A401FCED769}" type="datetime4">
              <a:rPr lang="de-CH" smtClean="0"/>
              <a:t>29. Oktober 2020</a:t>
            </a:fld>
            <a:endParaRPr lang="de-CH" dirty="0"/>
          </a:p>
        </p:txBody>
      </p:sp>
      <p:sp>
        <p:nvSpPr>
          <p:cNvPr id="9" name="Fußzeilenplatzhalter 8"/>
          <p:cNvSpPr>
            <a:spLocks noGrp="1"/>
          </p:cNvSpPr>
          <p:nvPr>
            <p:ph type="ftr" sz="quarter" idx="11"/>
          </p:nvPr>
        </p:nvSpPr>
        <p:spPr/>
        <p:txBody>
          <a:bodyPr/>
          <a:lstStyle>
            <a:lvl1pPr>
              <a:defRPr>
                <a:solidFill>
                  <a:schemeClr val="tx1"/>
                </a:solidFill>
              </a:defRPr>
            </a:lvl1p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lvl1pPr>
              <a:defRPr>
                <a:solidFill>
                  <a:schemeClr val="tx1"/>
                </a:solidFill>
              </a:defRPr>
            </a:lvl1p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5" name="Textplatzhalter 4">
            <a:extLst>
              <a:ext uri="{FF2B5EF4-FFF2-40B4-BE49-F238E27FC236}">
                <a16:creationId xmlns:a16="http://schemas.microsoft.com/office/drawing/2014/main" id="{5635797A-88C8-4B59-88E9-2DAF61D2598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Tree>
    <p:extLst>
      <p:ext uri="{BB962C8B-B14F-4D97-AF65-F5344CB8AC3E}">
        <p14:creationId xmlns:p14="http://schemas.microsoft.com/office/powerpoint/2010/main" val="10096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dunke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6A2DDBDC-F105-48B2-B9F8-38121A7EA8C9}"/>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11" name="Textplatzhalter 7">
            <a:extLst>
              <a:ext uri="{FF2B5EF4-FFF2-40B4-BE49-F238E27FC236}">
                <a16:creationId xmlns:a16="http://schemas.microsoft.com/office/drawing/2014/main" id="{97E9A6A2-BECC-4EE3-BDC3-5BB494708F28}"/>
              </a:ext>
            </a:extLst>
          </p:cNvPr>
          <p:cNvSpPr>
            <a:spLocks noGrp="1"/>
          </p:cNvSpPr>
          <p:nvPr>
            <p:ph type="body" sz="quarter" idx="18" hasCustomPrompt="1"/>
          </p:nvPr>
        </p:nvSpPr>
        <p:spPr>
          <a:xfrm>
            <a:off x="-240704" y="0"/>
            <a:ext cx="168696" cy="6858000"/>
          </a:xfrm>
          <a:solidFill>
            <a:schemeClr val="accent1">
              <a:alpha val="69804"/>
            </a:schemeClr>
          </a:solidFill>
        </p:spPr>
        <p:txBody>
          <a:bodyPr vert="vert270" lIns="18000" rIns="18000" anchor="t"/>
          <a:lstStyle>
            <a:lvl1pPr algn="r">
              <a:defRPr sz="820">
                <a:solidFill>
                  <a:schemeClr val="bg2"/>
                </a:solidFill>
              </a:defRPr>
            </a:lvl1pPr>
          </a:lstStyle>
          <a:p>
            <a:pPr lvl="0"/>
            <a:r>
              <a:rPr lang="de-DE" dirty="0"/>
              <a:t>Dunkle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fld id="{C37F9CBC-967A-4708-A6AD-6A871FFFF48E}" type="datetime4">
              <a:rPr lang="de-CH" smtClean="0"/>
              <a:t>29. Oktober 2020</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chemeClr val="bg1"/>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4" name="Textplatzhalter 4">
            <a:extLst>
              <a:ext uri="{FF2B5EF4-FFF2-40B4-BE49-F238E27FC236}">
                <a16:creationId xmlns:a16="http://schemas.microsoft.com/office/drawing/2014/main" id="{98F91D8E-4836-4A00-B7AC-63D16F153E2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bg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solidFill>
                  <a:schemeClr val="bg1"/>
                </a:solidFill>
              </a:defRPr>
            </a:lvl1pPr>
          </a:lstStyle>
          <a:p>
            <a:r>
              <a:rPr lang="de-CH" dirty="0"/>
              <a:t>Titel (maximal zwei Zeilen)</a:t>
            </a:r>
          </a:p>
        </p:txBody>
      </p:sp>
    </p:spTree>
    <p:extLst>
      <p:ext uri="{BB962C8B-B14F-4D97-AF65-F5344CB8AC3E}">
        <p14:creationId xmlns:p14="http://schemas.microsoft.com/office/powerpoint/2010/main" val="389188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itel Schwarz">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fld id="{4B909D28-542E-4042-8862-6A08FF58FB87}" type="datetime4">
              <a:rPr lang="de-CH" smtClean="0"/>
              <a:t>29. Oktober 2020</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7065898A-FBA8-4654-9AF9-9F281D96F4A7}"/>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68624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titel Blaugrau">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fld id="{61FA0711-2880-4786-96F9-DAA6F44C26CF}" type="datetime4">
              <a:rPr lang="de-CH" smtClean="0"/>
              <a:t>29. Oktober 2020</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66AF1407-9677-43B2-AA44-E4B34470B35E}"/>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33349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titel Rot">
    <p:bg>
      <p:bgPr>
        <a:solidFill>
          <a:srgbClr val="EA161F"/>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F69C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fld id="{77D24025-3303-4996-92B3-9B8B7C6BB4A7}" type="datetime4">
              <a:rPr lang="de-CH" smtClean="0"/>
              <a:t>29. Oktober 2020</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3ECD3B7A-3879-440E-876B-C4404EACC6D4}"/>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53169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p>
            <a:fld id="{61A19AE1-AA61-4FF6-AA4F-DCB9ADF32DFA}" type="datetime4">
              <a:rPr lang="de-CH" smtClean="0"/>
              <a:t>29. Oktober 2020</a:t>
            </a:fld>
            <a:endParaRPr lang="de-CH" dirty="0"/>
          </a:p>
        </p:txBody>
      </p:sp>
      <p:sp>
        <p:nvSpPr>
          <p:cNvPr id="9" name="Fußzeilenplatzhalter 8"/>
          <p:cNvSpPr>
            <a:spLocks noGrp="1"/>
          </p:cNvSpPr>
          <p:nvPr>
            <p:ph type="ftr" sz="quarter" idx="11"/>
          </p:nvPr>
        </p:nvSpPr>
        <p:spPr/>
        <p:txBody>
          <a:bodyPr/>
          <a:lstStyle/>
          <a:p>
            <a:r>
              <a:rPr lang="de-CH" smtClean="0"/>
              <a:t>Klassifizierung: intern</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0300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C5E2E9DB-4C19-4318-9FFC-F3F635144796}" type="datetime4">
              <a:rPr lang="de-CH" smtClean="0"/>
              <a:t>29. Oktober 2020</a:t>
            </a:fld>
            <a:endParaRPr lang="de-CH" dirty="0"/>
          </a:p>
        </p:txBody>
      </p:sp>
      <p:sp>
        <p:nvSpPr>
          <p:cNvPr id="8" name="Fußzeilenplatzhalter 7"/>
          <p:cNvSpPr>
            <a:spLocks noGrp="1"/>
          </p:cNvSpPr>
          <p:nvPr>
            <p:ph type="ftr" sz="quarter" idx="11"/>
          </p:nvPr>
        </p:nvSpPr>
        <p:spPr/>
        <p:txBody>
          <a:bodyPr/>
          <a:lstStyle/>
          <a:p>
            <a:r>
              <a:rPr lang="de-CH" smtClean="0"/>
              <a:t>Klassifizierung: intern</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838200" y="2420888"/>
            <a:ext cx="10983913" cy="4104456"/>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5677CD7C-483D-4360-BAA0-CF4FFE68C6CD}" type="datetime4">
              <a:rPr lang="de-CH" smtClean="0"/>
              <a:t>29. Oktober 2020</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Tree>
    <p:extLst>
      <p:ext uri="{BB962C8B-B14F-4D97-AF65-F5344CB8AC3E}">
        <p14:creationId xmlns:p14="http://schemas.microsoft.com/office/powerpoint/2010/main" val="1874466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071564"/>
            <a:ext cx="10983913" cy="619126"/>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838200" y="1852613"/>
            <a:ext cx="10983913" cy="4672731"/>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9336360" y="434133"/>
            <a:ext cx="2088232" cy="108000"/>
          </a:xfrm>
          <a:prstGeom prst="rect">
            <a:avLst/>
          </a:prstGeom>
        </p:spPr>
        <p:txBody>
          <a:bodyPr vert="horz" lIns="0" tIns="0" rIns="0" bIns="0" rtlCol="0" anchor="t" anchorCtr="0"/>
          <a:lstStyle>
            <a:lvl1pPr algn="l">
              <a:defRPr sz="820" baseline="0">
                <a:solidFill>
                  <a:schemeClr val="tx1"/>
                </a:solidFill>
              </a:defRPr>
            </a:lvl1pPr>
          </a:lstStyle>
          <a:p>
            <a:fld id="{A6F5713A-EDD2-43F0-B2A0-F9A04D2BA244}" type="datetime4">
              <a:rPr lang="de-CH" smtClean="0"/>
              <a:t>29. Oktober 2020</a:t>
            </a:fld>
            <a:endParaRPr lang="de-CH" dirty="0"/>
          </a:p>
        </p:txBody>
      </p:sp>
      <p:sp>
        <p:nvSpPr>
          <p:cNvPr id="5" name="Fußzeilenplatzhalter 4"/>
          <p:cNvSpPr>
            <a:spLocks noGrp="1"/>
          </p:cNvSpPr>
          <p:nvPr>
            <p:ph type="ftr" sz="quarter" idx="3"/>
          </p:nvPr>
        </p:nvSpPr>
        <p:spPr>
          <a:xfrm>
            <a:off x="9336360" y="297071"/>
            <a:ext cx="2088232" cy="124409"/>
          </a:xfrm>
          <a:prstGeom prst="rect">
            <a:avLst/>
          </a:prstGeom>
        </p:spPr>
        <p:txBody>
          <a:bodyPr vert="horz" lIns="0" tIns="0" rIns="0" bIns="0" rtlCol="0" anchor="b" anchorCtr="0"/>
          <a:lstStyle>
            <a:lvl1pPr algn="l">
              <a:defRPr sz="820" baseline="0">
                <a:solidFill>
                  <a:schemeClr val="tx1"/>
                </a:solidFill>
              </a:defRPr>
            </a:lvl1pPr>
          </a:lstStyle>
          <a:p>
            <a:r>
              <a:rPr lang="de-CH" smtClean="0"/>
              <a:t>Klassifizierung: intern</a:t>
            </a:r>
            <a:endParaRPr lang="de-CH" dirty="0"/>
          </a:p>
        </p:txBody>
      </p:sp>
      <p:sp>
        <p:nvSpPr>
          <p:cNvPr id="6" name="Foliennummernplatzhalter 5"/>
          <p:cNvSpPr>
            <a:spLocks noGrp="1"/>
          </p:cNvSpPr>
          <p:nvPr>
            <p:ph type="sldNum" sz="quarter" idx="4"/>
          </p:nvPr>
        </p:nvSpPr>
        <p:spPr>
          <a:xfrm>
            <a:off x="11496600" y="297072"/>
            <a:ext cx="321625" cy="108000"/>
          </a:xfrm>
          <a:prstGeom prst="rect">
            <a:avLst/>
          </a:prstGeom>
        </p:spPr>
        <p:txBody>
          <a:bodyPr vert="horz" lIns="0" tIns="0" rIns="0" bIns="0" rtlCol="0" anchor="t" anchorCtr="0"/>
          <a:lstStyle>
            <a:lvl1pPr algn="r">
              <a:defRPr sz="820" baseline="0">
                <a:solidFill>
                  <a:schemeClr val="tx1"/>
                </a:solidFill>
              </a:defRPr>
            </a:lvl1pPr>
          </a:lstStyle>
          <a:p>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pic>
        <p:nvPicPr>
          <p:cNvPr id="13" name="Grafik 12">
            <a:extLst>
              <a:ext uri="{FF2B5EF4-FFF2-40B4-BE49-F238E27FC236}">
                <a16:creationId xmlns:a16="http://schemas.microsoft.com/office/drawing/2014/main" id="{BFEC6ACA-7650-4DEA-B34E-89DC63F8CE6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3151" y="181525"/>
            <a:ext cx="1484308" cy="695266"/>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8" r:id="rId3"/>
    <p:sldLayoutId id="2147483669" r:id="rId4"/>
    <p:sldLayoutId id="2147483671" r:id="rId5"/>
    <p:sldLayoutId id="2147483672" r:id="rId6"/>
    <p:sldLayoutId id="2147483668" r:id="rId7"/>
    <p:sldLayoutId id="2147483659" r:id="rId8"/>
    <p:sldLayoutId id="2147483673" r:id="rId9"/>
    <p:sldLayoutId id="2147483661" r:id="rId10"/>
    <p:sldLayoutId id="2147483674" r:id="rId11"/>
    <p:sldLayoutId id="2147483675" r:id="rId12"/>
    <p:sldLayoutId id="2147483665" r:id="rId13"/>
    <p:sldLayoutId id="2147483663" r:id="rId14"/>
    <p:sldLayoutId id="2147483664" r:id="rId15"/>
    <p:sldLayoutId id="2147483676" r:id="rId16"/>
  </p:sldLayoutIdLst>
  <p:hf hdr="0"/>
  <p:txStyles>
    <p:titleStyle>
      <a:lvl1pPr algn="l" defTabSz="447675"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9" userDrawn="1">
          <p15:clr>
            <a:srgbClr val="F26B43"/>
          </p15:clr>
        </p15:guide>
        <p15:guide id="2" pos="3840" userDrawn="1">
          <p15:clr>
            <a:srgbClr val="F26B43"/>
          </p15:clr>
        </p15:guide>
        <p15:guide id="3" pos="5881" userDrawn="1">
          <p15:clr>
            <a:srgbClr val="F26B43"/>
          </p15:clr>
        </p15:guide>
        <p15:guide id="4" pos="7447" userDrawn="1">
          <p15:clr>
            <a:srgbClr val="F26B43"/>
          </p15:clr>
        </p15:guide>
        <p15:guide id="5" orient="horz" pos="675" userDrawn="1">
          <p15:clr>
            <a:srgbClr val="F26B43"/>
          </p15:clr>
        </p15:guide>
        <p15:guide id="6" orient="horz" pos="11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p.apps.be.ch/pub/externalcall.jsp?project=a42pub_basisgreika&amp;userprofile=geo&amp;client=auto&amp;language=d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grudis-public.apps.be.ch/grudis-public/ui/grundstueck/es?egrid=CH743546874207" TargetMode="External"/><Relationship Id="rId4" Type="http://schemas.openxmlformats.org/officeDocument/2006/relationships/hyperlink" Target="https://www.belogin.directories.be.ch/support/Authentication/Log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9.xml"/><Relationship Id="rId4" Type="http://schemas.openxmlformats.org/officeDocument/2006/relationships/hyperlink" Target="https://www.secman.apps.be.ch/wss/service/ags-relay/waplb/httpauth/arcgis/rest/services/a42geo/a42geo_lkmapwms_d_fk/MapServer/WMSServ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hyperlink" Target="http://www.be.ch/gi-strategie"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CC7FC-9400-45C0-AEE5-559DC7B81768}"/>
              </a:ext>
            </a:extLst>
          </p:cNvPr>
          <p:cNvSpPr>
            <a:spLocks noGrp="1"/>
          </p:cNvSpPr>
          <p:nvPr>
            <p:ph type="ctrTitle"/>
          </p:nvPr>
        </p:nvSpPr>
        <p:spPr>
          <a:xfrm>
            <a:off x="839788" y="2132856"/>
            <a:ext cx="10512796" cy="1558082"/>
          </a:xfrm>
        </p:spPr>
        <p:txBody>
          <a:bodyPr/>
          <a:lstStyle/>
          <a:p>
            <a:r>
              <a:rPr lang="de-CH" sz="4800" dirty="0" smtClean="0"/>
              <a:t>Informationen aus dem AGI</a:t>
            </a:r>
            <a:endParaRPr lang="de-CH" sz="4800" dirty="0"/>
          </a:p>
        </p:txBody>
      </p:sp>
      <p:sp>
        <p:nvSpPr>
          <p:cNvPr id="3" name="Untertitel 2">
            <a:extLst>
              <a:ext uri="{FF2B5EF4-FFF2-40B4-BE49-F238E27FC236}">
                <a16:creationId xmlns:a16="http://schemas.microsoft.com/office/drawing/2014/main" id="{E59A757E-70E0-440F-BEA8-B72E48DC1E08}"/>
              </a:ext>
            </a:extLst>
          </p:cNvPr>
          <p:cNvSpPr>
            <a:spLocks noGrp="1"/>
          </p:cNvSpPr>
          <p:nvPr>
            <p:ph type="subTitle" idx="1"/>
          </p:nvPr>
        </p:nvSpPr>
        <p:spPr>
          <a:xfrm>
            <a:off x="839788" y="3757613"/>
            <a:ext cx="10800828" cy="1500187"/>
          </a:xfrm>
        </p:spPr>
        <p:txBody>
          <a:bodyPr/>
          <a:lstStyle/>
          <a:p>
            <a:r>
              <a:rPr lang="de-CH" sz="3200" dirty="0" err="1"/>
              <a:t>g</a:t>
            </a:r>
            <a:r>
              <a:rPr lang="de-CH" sz="3200" dirty="0" err="1" smtClean="0"/>
              <a:t>eosuisse</a:t>
            </a:r>
            <a:r>
              <a:rPr lang="de-CH" sz="3200" dirty="0" smtClean="0"/>
              <a:t> Bern Herbstversammlung 29. Oktober 2020</a:t>
            </a:r>
            <a:endParaRPr lang="de-CH" sz="3200" dirty="0"/>
          </a:p>
        </p:txBody>
      </p:sp>
      <p:sp>
        <p:nvSpPr>
          <p:cNvPr id="4" name="Datumsplatzhalter 3">
            <a:extLst>
              <a:ext uri="{FF2B5EF4-FFF2-40B4-BE49-F238E27FC236}">
                <a16:creationId xmlns:a16="http://schemas.microsoft.com/office/drawing/2014/main" id="{3E414728-B805-4E50-A50E-C86B5CCCD80A}"/>
              </a:ext>
            </a:extLst>
          </p:cNvPr>
          <p:cNvSpPr>
            <a:spLocks noGrp="1"/>
          </p:cNvSpPr>
          <p:nvPr>
            <p:ph type="dt" sz="half" idx="10"/>
          </p:nvPr>
        </p:nvSpPr>
        <p:spPr/>
        <p:txBody>
          <a:bodyPr/>
          <a:lstStyle/>
          <a:p>
            <a:fld id="{949FED39-1A7E-420E-AF76-EFAE75D871DC}" type="datetime4">
              <a:rPr lang="de-CH" smtClean="0"/>
              <a:t>29. Oktober 2020</a:t>
            </a:fld>
            <a:endParaRPr lang="de-CH" dirty="0"/>
          </a:p>
        </p:txBody>
      </p:sp>
      <p:sp>
        <p:nvSpPr>
          <p:cNvPr id="5" name="Fußzeilenplatzhalter 4">
            <a:extLst>
              <a:ext uri="{FF2B5EF4-FFF2-40B4-BE49-F238E27FC236}">
                <a16:creationId xmlns:a16="http://schemas.microsoft.com/office/drawing/2014/main" id="{9F713402-FAFF-4740-A342-D66C7C5D0BDF}"/>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B74ED3FD-0C67-4C9B-8116-779F4B8A0B57}"/>
              </a:ext>
            </a:extLst>
          </p:cNvPr>
          <p:cNvSpPr>
            <a:spLocks noGrp="1"/>
          </p:cNvSpPr>
          <p:nvPr>
            <p:ph type="sldNum" sz="quarter" idx="12"/>
          </p:nvPr>
        </p:nvSpPr>
        <p:spPr/>
        <p:txBody>
          <a:bodyPr/>
          <a:lstStyle/>
          <a:p>
            <a:fld id="{442AD375-037F-43D0-B059-5172DA06796A}" type="slidenum">
              <a:rPr lang="de-CH" smtClean="0"/>
              <a:pPr/>
              <a:t>1</a:t>
            </a:fld>
            <a:endParaRPr lang="de-CH" dirty="0"/>
          </a:p>
        </p:txBody>
      </p:sp>
      <p:sp>
        <p:nvSpPr>
          <p:cNvPr id="7" name="Textplatzhalter 6">
            <a:extLst>
              <a:ext uri="{FF2B5EF4-FFF2-40B4-BE49-F238E27FC236}">
                <a16:creationId xmlns:a16="http://schemas.microsoft.com/office/drawing/2014/main" id="{45A35C26-D12A-492B-A8DF-81748A6A7144}"/>
              </a:ext>
            </a:extLst>
          </p:cNvPr>
          <p:cNvSpPr>
            <a:spLocks noGrp="1"/>
          </p:cNvSpPr>
          <p:nvPr>
            <p:ph type="body" sz="quarter" idx="13"/>
          </p:nvPr>
        </p:nvSpPr>
        <p:spPr/>
        <p:txBody>
          <a:bodyPr/>
          <a:lstStyle/>
          <a:p>
            <a:r>
              <a:rPr lang="de-CH" noProof="0" dirty="0" smtClean="0">
                <a:solidFill>
                  <a:srgbClr val="C00000"/>
                </a:solidFill>
              </a:rPr>
              <a:t>Geoinformation Kanton Bern</a:t>
            </a:r>
            <a:endParaRPr lang="de-CH" dirty="0">
              <a:solidFill>
                <a:srgbClr val="C00000"/>
              </a:solidFill>
            </a:endParaRPr>
          </a:p>
          <a:p>
            <a:endParaRPr lang="de-CH" dirty="0"/>
          </a:p>
        </p:txBody>
      </p:sp>
      <p:sp>
        <p:nvSpPr>
          <p:cNvPr id="8" name="Textplatzhalter 7">
            <a:extLst>
              <a:ext uri="{FF2B5EF4-FFF2-40B4-BE49-F238E27FC236}">
                <a16:creationId xmlns:a16="http://schemas.microsoft.com/office/drawing/2014/main" id="{ACD0557C-B142-4A0C-83B1-40038037FA5F}"/>
              </a:ext>
            </a:extLst>
          </p:cNvPr>
          <p:cNvSpPr>
            <a:spLocks noGrp="1"/>
          </p:cNvSpPr>
          <p:nvPr>
            <p:ph type="body" sz="quarter" idx="14"/>
          </p:nvPr>
        </p:nvSpPr>
        <p:spPr>
          <a:xfrm>
            <a:off x="839788" y="6033704"/>
            <a:ext cx="10368780" cy="430643"/>
          </a:xfrm>
        </p:spPr>
        <p:txBody>
          <a:bodyPr/>
          <a:lstStyle/>
          <a:p>
            <a:r>
              <a:rPr lang="de-CH" dirty="0" smtClean="0"/>
              <a:t>Thomas Hardmeier, Marcel Droz, Erich Anderegg, Mathieu Mazuez und Matthias Kistler</a:t>
            </a:r>
            <a:br>
              <a:rPr lang="de-CH" dirty="0" smtClean="0"/>
            </a:br>
            <a:r>
              <a:rPr lang="de-CH" dirty="0" smtClean="0"/>
              <a:t>Direktion für Inneres und Justiz – Amt für Geoinformation</a:t>
            </a:r>
            <a:endParaRPr lang="de-CH" dirty="0"/>
          </a:p>
        </p:txBody>
      </p:sp>
    </p:spTree>
    <p:extLst>
      <p:ext uri="{BB962C8B-B14F-4D97-AF65-F5344CB8AC3E}">
        <p14:creationId xmlns:p14="http://schemas.microsoft.com/office/powerpoint/2010/main" val="382824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pPr marL="542925" indent="-542925"/>
            <a:r>
              <a:rPr lang="de-CH" b="1" dirty="0"/>
              <a:t>3</a:t>
            </a:r>
            <a:r>
              <a:rPr lang="de-CH" b="1" dirty="0" smtClean="0"/>
              <a:t>.	Neue Dienste: Eigentümerabfrage / GRUDIS-Public</a:t>
            </a:r>
            <a:endParaRPr lang="de-CH" b="1" dirty="0"/>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
        <p:nvSpPr>
          <p:cNvPr id="9" name="Inhaltsplatzhalter 2">
            <a:extLst>
              <a:ext uri="{FF2B5EF4-FFF2-40B4-BE49-F238E27FC236}">
                <a16:creationId xmlns:a16="http://schemas.microsoft.com/office/drawing/2014/main" id="{9EAC0313-945E-4B7D-AA50-0A8905F4222C}"/>
              </a:ext>
            </a:extLst>
          </p:cNvPr>
          <p:cNvSpPr>
            <a:spLocks noGrp="1"/>
          </p:cNvSpPr>
          <p:nvPr>
            <p:ph idx="1"/>
          </p:nvPr>
        </p:nvSpPr>
        <p:spPr>
          <a:xfrm>
            <a:off x="1414264" y="1916832"/>
            <a:ext cx="10658400" cy="4680520"/>
          </a:xfrm>
        </p:spPr>
        <p:txBody>
          <a:bodyPr/>
          <a:lstStyle/>
          <a:p>
            <a:pPr marL="358775" lvl="2">
              <a:spcAft>
                <a:spcPts val="1200"/>
              </a:spcAft>
            </a:pPr>
            <a:r>
              <a:rPr lang="de-CH" sz="2400" dirty="0" smtClean="0"/>
              <a:t>Im </a:t>
            </a:r>
            <a:r>
              <a:rPr lang="de-CH" sz="2400" b="1" dirty="0" smtClean="0">
                <a:solidFill>
                  <a:srgbClr val="C00000"/>
                </a:solidFill>
              </a:rPr>
              <a:t>GIS-Viewe</a:t>
            </a:r>
            <a:r>
              <a:rPr lang="de-CH" sz="2400" dirty="0" smtClean="0">
                <a:solidFill>
                  <a:srgbClr val="C00000"/>
                </a:solidFill>
              </a:rPr>
              <a:t>r</a:t>
            </a:r>
            <a:r>
              <a:rPr lang="de-CH" sz="2400" dirty="0" smtClean="0"/>
              <a:t> mit der </a:t>
            </a:r>
            <a:r>
              <a:rPr lang="de-CH" sz="2400" dirty="0">
                <a:hlinkClick r:id="rId3" tooltip="Karte ansehen: * Basiskarte mit Auskunft zum Grundeigentum"/>
              </a:rPr>
              <a:t>Basiskarte mit Auskunft zum </a:t>
            </a:r>
            <a:r>
              <a:rPr lang="de-CH" sz="2400" dirty="0" smtClean="0">
                <a:hlinkClick r:id="rId3" tooltip="Karte ansehen: * Basiskarte mit Auskunft zum Grundeigentum"/>
              </a:rPr>
              <a:t>Grundeigentum</a:t>
            </a:r>
            <a:r>
              <a:rPr lang="de-CH" sz="2400" dirty="0" smtClean="0"/>
              <a:t> </a:t>
            </a:r>
            <a:br>
              <a:rPr lang="de-CH" sz="2400" dirty="0" smtClean="0"/>
            </a:br>
            <a:r>
              <a:rPr lang="de-CH" sz="2400" dirty="0" smtClean="0"/>
              <a:t>und </a:t>
            </a:r>
            <a:r>
              <a:rPr lang="de-CH" sz="2400" dirty="0" err="1" smtClean="0"/>
              <a:t>Captcha</a:t>
            </a:r>
            <a:r>
              <a:rPr lang="de-CH" sz="2400" dirty="0" smtClean="0"/>
              <a:t> «gegen» Massenabfragen</a:t>
            </a:r>
          </a:p>
          <a:p>
            <a:pPr marL="358775" lvl="2">
              <a:spcAft>
                <a:spcPts val="1200"/>
              </a:spcAft>
            </a:pPr>
            <a:r>
              <a:rPr lang="de-CH" sz="2400" dirty="0" smtClean="0"/>
              <a:t>Über </a:t>
            </a:r>
            <a:r>
              <a:rPr lang="de-CH" sz="2400" b="1" dirty="0" smtClean="0">
                <a:solidFill>
                  <a:srgbClr val="C00000"/>
                </a:solidFill>
                <a:hlinkClick r:id="rId4"/>
              </a:rPr>
              <a:t>BE-Login</a:t>
            </a:r>
            <a:r>
              <a:rPr lang="de-CH" sz="2400" b="1" dirty="0" smtClean="0">
                <a:solidFill>
                  <a:srgbClr val="C00000"/>
                </a:solidFill>
              </a:rPr>
              <a:t> </a:t>
            </a:r>
            <a:r>
              <a:rPr lang="de-CH" sz="2400" dirty="0" smtClean="0"/>
              <a:t>(</a:t>
            </a:r>
            <a:r>
              <a:rPr lang="de-CH" sz="2400" dirty="0" err="1" smtClean="0"/>
              <a:t>SwissID</a:t>
            </a:r>
            <a:r>
              <a:rPr lang="de-CH" sz="2400" dirty="0" smtClean="0"/>
              <a:t>)</a:t>
            </a:r>
            <a:r>
              <a:rPr lang="de-CH" sz="2400" dirty="0"/>
              <a:t> </a:t>
            </a:r>
            <a:r>
              <a:rPr lang="de-CH" sz="2400" dirty="0" smtClean="0"/>
              <a:t>mit 2-Faktorenautorisierung</a:t>
            </a:r>
            <a:br>
              <a:rPr lang="de-CH" sz="2400" dirty="0" smtClean="0"/>
            </a:br>
            <a:r>
              <a:rPr lang="de-CH" sz="2400" dirty="0" smtClean="0"/>
              <a:t>&gt; [Umwelt und Boden] &gt; [Grundstücke] &gt; [GRUDIS-Public]</a:t>
            </a:r>
          </a:p>
          <a:p>
            <a:pPr marL="358775" lvl="2">
              <a:spcAft>
                <a:spcPts val="1200"/>
              </a:spcAft>
              <a:tabLst>
                <a:tab pos="10668000" algn="r"/>
              </a:tabLst>
            </a:pPr>
            <a:r>
              <a:rPr lang="de-CH" sz="2400" dirty="0" smtClean="0"/>
              <a:t>Über einen </a:t>
            </a:r>
            <a:r>
              <a:rPr lang="de-CH" sz="2400" b="1" dirty="0" smtClean="0">
                <a:solidFill>
                  <a:srgbClr val="C00000"/>
                </a:solidFill>
                <a:hlinkClick r:id="rId5"/>
              </a:rPr>
              <a:t>URL-Direktaufruf</a:t>
            </a:r>
            <a:r>
              <a:rPr lang="de-CH" sz="2400" dirty="0" smtClean="0"/>
              <a:t> mit Übergabe des EGRID aus der Kartenanwendung und BE-Login.</a:t>
            </a:r>
            <a:endParaRPr lang="de-CH" sz="2400" dirty="0"/>
          </a:p>
          <a:p>
            <a:pPr marL="358775" lvl="2">
              <a:spcAft>
                <a:spcPts val="1200"/>
              </a:spcAft>
              <a:tabLst>
                <a:tab pos="10668000" algn="r"/>
              </a:tabLst>
            </a:pPr>
            <a:r>
              <a:rPr lang="de-CH" sz="2400" dirty="0" smtClean="0"/>
              <a:t>Die </a:t>
            </a:r>
            <a:r>
              <a:rPr lang="de-CH" sz="2400" b="1" dirty="0" smtClean="0">
                <a:solidFill>
                  <a:srgbClr val="C00000"/>
                </a:solidFill>
              </a:rPr>
              <a:t>Schnittstelle GBDBS </a:t>
            </a:r>
            <a:r>
              <a:rPr lang="de-CH" sz="2400" dirty="0" smtClean="0"/>
              <a:t>mit Direktzugriff auf die </a:t>
            </a:r>
            <a:r>
              <a:rPr lang="de-CH" sz="2400" dirty="0" err="1" smtClean="0"/>
              <a:t>Capitastra</a:t>
            </a:r>
            <a:r>
              <a:rPr lang="de-CH" sz="2400" dirty="0" smtClean="0"/>
              <a:t>-Datenbank steht</a:t>
            </a:r>
            <a:r>
              <a:rPr lang="de-CH" sz="2400" b="1" dirty="0" smtClean="0">
                <a:solidFill>
                  <a:srgbClr val="C00000"/>
                </a:solidFill>
              </a:rPr>
              <a:t> </a:t>
            </a:r>
            <a:r>
              <a:rPr lang="de-CH" sz="2400" dirty="0" smtClean="0"/>
              <a:t>einstweilen nur kantonsintern zur Verfügung</a:t>
            </a:r>
            <a:r>
              <a:rPr lang="de-CH" sz="1800" dirty="0" smtClean="0"/>
              <a:t/>
            </a:r>
            <a:br>
              <a:rPr lang="de-CH" sz="1800" dirty="0" smtClean="0"/>
            </a:br>
            <a:endParaRPr lang="de-CH" sz="2200" dirty="0" smtClean="0"/>
          </a:p>
        </p:txBody>
      </p:sp>
    </p:spTree>
    <p:extLst>
      <p:ext uri="{BB962C8B-B14F-4D97-AF65-F5344CB8AC3E}">
        <p14:creationId xmlns:p14="http://schemas.microsoft.com/office/powerpoint/2010/main" val="38148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77CD7C-483D-4360-BAA0-CF4FFE68C6CD}" type="datetime4">
              <a:rPr lang="de-CH" smtClean="0"/>
              <a:t>29. Oktober 2020</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11</a:t>
            </a:fld>
            <a:endParaRPr lang="de-CH" dirty="0"/>
          </a:p>
        </p:txBody>
      </p:sp>
      <p:sp>
        <p:nvSpPr>
          <p:cNvPr id="10" name="Titel 1">
            <a:extLst>
              <a:ext uri="{FF2B5EF4-FFF2-40B4-BE49-F238E27FC236}">
                <a16:creationId xmlns:a16="http://schemas.microsoft.com/office/drawing/2014/main" id="{71CEFE11-A4A3-4C0D-9B15-68F68DE8835B}"/>
              </a:ext>
            </a:extLst>
          </p:cNvPr>
          <p:cNvSpPr>
            <a:spLocks noGrp="1"/>
          </p:cNvSpPr>
          <p:nvPr>
            <p:ph type="title"/>
          </p:nvPr>
        </p:nvSpPr>
        <p:spPr>
          <a:xfrm>
            <a:off x="838200" y="1071564"/>
            <a:ext cx="11353800" cy="541354"/>
          </a:xfrm>
        </p:spPr>
        <p:txBody>
          <a:bodyPr/>
          <a:lstStyle/>
          <a:p>
            <a:pPr marL="542925" indent="-542925"/>
            <a:r>
              <a:rPr lang="de-CH" dirty="0"/>
              <a:t>3</a:t>
            </a:r>
            <a:r>
              <a:rPr lang="de-CH" dirty="0" smtClean="0"/>
              <a:t>.	Neue Dienste: </a:t>
            </a:r>
            <a:r>
              <a:rPr lang="de-CH" b="1" dirty="0" smtClean="0">
                <a:solidFill>
                  <a:srgbClr val="C00000"/>
                </a:solidFill>
              </a:rPr>
              <a:t>Eigentümerabfrage</a:t>
            </a:r>
            <a:endParaRPr lang="de-CH" b="1" dirty="0">
              <a:solidFill>
                <a:srgbClr val="C00000"/>
              </a:solidFill>
            </a:endParaRPr>
          </a:p>
        </p:txBody>
      </p:sp>
      <p:pic>
        <p:nvPicPr>
          <p:cNvPr id="11" name="Grafik 10"/>
          <p:cNvPicPr>
            <a:picLocks noChangeAspect="1"/>
          </p:cNvPicPr>
          <p:nvPr/>
        </p:nvPicPr>
        <p:blipFill>
          <a:blip r:embed="rId2"/>
          <a:stretch>
            <a:fillRect/>
          </a:stretch>
        </p:blipFill>
        <p:spPr>
          <a:xfrm>
            <a:off x="841249" y="1772816"/>
            <a:ext cx="9187746" cy="4896544"/>
          </a:xfrm>
          <a:prstGeom prst="rect">
            <a:avLst/>
          </a:prstGeom>
          <a:ln w="3175">
            <a:solidFill>
              <a:schemeClr val="tx1"/>
            </a:solidFill>
          </a:ln>
          <a:effectLst>
            <a:outerShdw blurRad="50800" dist="38100" dir="2700000" algn="tl" rotWithShape="0">
              <a:prstClr val="black">
                <a:alpha val="40000"/>
              </a:prstClr>
            </a:outerShdw>
          </a:effectLst>
        </p:spPr>
      </p:pic>
      <p:pic>
        <p:nvPicPr>
          <p:cNvPr id="8" name="Grafik 7"/>
          <p:cNvPicPr>
            <a:picLocks noChangeAspect="1"/>
          </p:cNvPicPr>
          <p:nvPr/>
        </p:nvPicPr>
        <p:blipFill rotWithShape="1">
          <a:blip r:embed="rId3"/>
          <a:srcRect l="39535" t="41993" r="31007" b="4188"/>
          <a:stretch/>
        </p:blipFill>
        <p:spPr>
          <a:xfrm>
            <a:off x="9316906" y="1071564"/>
            <a:ext cx="2736304" cy="2664297"/>
          </a:xfrm>
          <a:prstGeom prst="rect">
            <a:avLst/>
          </a:prstGeom>
          <a:ln w="3175">
            <a:solidFill>
              <a:schemeClr val="tx1"/>
            </a:solidFill>
          </a:ln>
          <a:effectLst>
            <a:outerShdw blurRad="50800" dist="38100" dir="2700000" algn="tl" rotWithShape="0">
              <a:prstClr val="black">
                <a:alpha val="40000"/>
              </a:prstClr>
            </a:outerShdw>
          </a:effectLst>
        </p:spPr>
      </p:pic>
      <p:sp>
        <p:nvSpPr>
          <p:cNvPr id="2" name="Ellipse 1"/>
          <p:cNvSpPr/>
          <p:nvPr/>
        </p:nvSpPr>
        <p:spPr>
          <a:xfrm>
            <a:off x="4312425" y="2642521"/>
            <a:ext cx="648072" cy="6480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Pfeil nach links 2"/>
          <p:cNvSpPr/>
          <p:nvPr/>
        </p:nvSpPr>
        <p:spPr>
          <a:xfrm rot="1672441">
            <a:off x="5056554" y="4211460"/>
            <a:ext cx="391528" cy="255863"/>
          </a:xfrm>
          <a:prstGeom prst="lef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9282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mph" presetSubtype="0" repeatCount="3000" fill="hold" grpId="1" nodeType="afterEffect">
                                  <p:stCondLst>
                                    <p:cond delay="0"/>
                                  </p:stCondLst>
                                  <p:childTnLst>
                                    <p:anim calcmode="discrete" valueType="str">
                                      <p:cBhvr>
                                        <p:cTn id="10" dur="1000" fill="hold"/>
                                        <p:tgtEl>
                                          <p:spTgt spid="2"/>
                                        </p:tgtEl>
                                        <p:attrNameLst>
                                          <p:attrName>style.visibility</p:attrName>
                                        </p:attrNameLst>
                                      </p:cBhvr>
                                      <p:tavLst>
                                        <p:tav tm="0">
                                          <p:val>
                                            <p:strVal val="hidden"/>
                                          </p:val>
                                        </p:tav>
                                        <p:tav tm="50000">
                                          <p:val>
                                            <p:strVal val="visible"/>
                                          </p:val>
                                        </p:tav>
                                      </p:tavLst>
                                    </p:anim>
                                  </p:childTnLst>
                                </p:cTn>
                              </p:par>
                            </p:childTnLst>
                          </p:cTn>
                        </p:par>
                        <p:par>
                          <p:cTn id="11" fill="hold">
                            <p:stCondLst>
                              <p:cond delay="50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par>
                          <p:cTn id="15" fill="hold">
                            <p:stCondLst>
                              <p:cond delay="7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77CD7C-483D-4360-BAA0-CF4FFE68C6CD}" type="datetime4">
              <a:rPr lang="de-CH" smtClean="0"/>
              <a:t>29. Oktober 2020</a:t>
            </a:fld>
            <a:endParaRPr lang="de-CH" dirty="0"/>
          </a:p>
        </p:txBody>
      </p:sp>
      <p:sp>
        <p:nvSpPr>
          <p:cNvPr id="5" name="Fußzeilenplatzhalter 4"/>
          <p:cNvSpPr>
            <a:spLocks noGrp="1"/>
          </p:cNvSpPr>
          <p:nvPr>
            <p:ph type="ftr" sz="quarter" idx="11"/>
          </p:nvPr>
        </p:nvSpPr>
        <p:spPr/>
        <p:txBody>
          <a:bodyPr/>
          <a:lstStyle/>
          <a:p>
            <a:endParaRPr lang="de-CH" dirty="0" smtClean="0"/>
          </a:p>
          <a:p>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9" name="Grafik 8"/>
          <p:cNvPicPr>
            <a:picLocks noChangeAspect="1"/>
          </p:cNvPicPr>
          <p:nvPr/>
        </p:nvPicPr>
        <p:blipFill>
          <a:blip r:embed="rId2"/>
          <a:stretch>
            <a:fillRect/>
          </a:stretch>
        </p:blipFill>
        <p:spPr>
          <a:xfrm>
            <a:off x="838200" y="1772816"/>
            <a:ext cx="9187746" cy="4896544"/>
          </a:xfrm>
          <a:prstGeom prst="rect">
            <a:avLst/>
          </a:prstGeom>
          <a:ln w="3175">
            <a:solidFill>
              <a:schemeClr val="tx1"/>
            </a:solidFill>
          </a:ln>
          <a:effectLst>
            <a:outerShdw blurRad="50800" dist="38100" dir="2700000" algn="tl" rotWithShape="0">
              <a:prstClr val="black">
                <a:alpha val="40000"/>
              </a:prstClr>
            </a:outerShdw>
          </a:effectLst>
        </p:spPr>
      </p:pic>
      <p:sp>
        <p:nvSpPr>
          <p:cNvPr id="10" name="Titel 1">
            <a:extLst>
              <a:ext uri="{FF2B5EF4-FFF2-40B4-BE49-F238E27FC236}">
                <a16:creationId xmlns:a16="http://schemas.microsoft.com/office/drawing/2014/main" id="{71CEFE11-A4A3-4C0D-9B15-68F68DE8835B}"/>
              </a:ext>
            </a:extLst>
          </p:cNvPr>
          <p:cNvSpPr>
            <a:spLocks noGrp="1"/>
          </p:cNvSpPr>
          <p:nvPr>
            <p:ph type="title"/>
          </p:nvPr>
        </p:nvSpPr>
        <p:spPr>
          <a:xfrm>
            <a:off x="838200" y="1071564"/>
            <a:ext cx="11353800" cy="541354"/>
          </a:xfrm>
        </p:spPr>
        <p:txBody>
          <a:bodyPr/>
          <a:lstStyle/>
          <a:p>
            <a:pPr marL="542925" indent="-542925"/>
            <a:r>
              <a:rPr lang="de-CH" dirty="0"/>
              <a:t>3</a:t>
            </a:r>
            <a:r>
              <a:rPr lang="de-CH" dirty="0" smtClean="0"/>
              <a:t>.	Neue Dienste: </a:t>
            </a:r>
            <a:r>
              <a:rPr lang="de-CH" b="1" dirty="0">
                <a:solidFill>
                  <a:srgbClr val="C00000"/>
                </a:solidFill>
              </a:rPr>
              <a:t>Eigentümerabfrage</a:t>
            </a:r>
          </a:p>
        </p:txBody>
      </p:sp>
    </p:spTree>
    <p:extLst>
      <p:ext uri="{BB962C8B-B14F-4D97-AF65-F5344CB8AC3E}">
        <p14:creationId xmlns:p14="http://schemas.microsoft.com/office/powerpoint/2010/main" val="13685536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77CD7C-483D-4360-BAA0-CF4FFE68C6CD}" type="datetime4">
              <a:rPr lang="de-CH" smtClean="0"/>
              <a:t>29. Oktober 2020</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13</a:t>
            </a:fld>
            <a:endParaRPr lang="de-CH" dirty="0"/>
          </a:p>
        </p:txBody>
      </p:sp>
      <p:sp>
        <p:nvSpPr>
          <p:cNvPr id="9" name="Titel 1">
            <a:extLst>
              <a:ext uri="{FF2B5EF4-FFF2-40B4-BE49-F238E27FC236}">
                <a16:creationId xmlns:a16="http://schemas.microsoft.com/office/drawing/2014/main" id="{71CEFE11-A4A3-4C0D-9B15-68F68DE8835B}"/>
              </a:ext>
            </a:extLst>
          </p:cNvPr>
          <p:cNvSpPr>
            <a:spLocks noGrp="1"/>
          </p:cNvSpPr>
          <p:nvPr>
            <p:ph type="title"/>
          </p:nvPr>
        </p:nvSpPr>
        <p:spPr>
          <a:xfrm>
            <a:off x="838200" y="1071564"/>
            <a:ext cx="11353800" cy="541354"/>
          </a:xfrm>
        </p:spPr>
        <p:txBody>
          <a:bodyPr/>
          <a:lstStyle/>
          <a:p>
            <a:pPr marL="542925" indent="-542925"/>
            <a:r>
              <a:rPr lang="de-CH" sz="3300" dirty="0"/>
              <a:t>3</a:t>
            </a:r>
            <a:r>
              <a:rPr lang="de-CH" sz="3300" dirty="0" smtClean="0"/>
              <a:t>.	Neue Dienste: </a:t>
            </a:r>
            <a:r>
              <a:rPr lang="de-CH" sz="3300" b="1" dirty="0" smtClean="0">
                <a:solidFill>
                  <a:srgbClr val="C00000"/>
                </a:solidFill>
              </a:rPr>
              <a:t>GRUDIS-Public | URL-Aufruf mit </a:t>
            </a:r>
            <a:r>
              <a:rPr lang="de-CH" sz="3300" b="1" dirty="0" err="1" smtClean="0">
                <a:solidFill>
                  <a:srgbClr val="C00000"/>
                </a:solidFill>
              </a:rPr>
              <a:t>eGRID</a:t>
            </a:r>
            <a:endParaRPr lang="de-CH" sz="3300" b="1" dirty="0">
              <a:solidFill>
                <a:srgbClr val="C00000"/>
              </a:solidFill>
            </a:endParaRPr>
          </a:p>
        </p:txBody>
      </p:sp>
      <p:pic>
        <p:nvPicPr>
          <p:cNvPr id="11" name="Grafik 10"/>
          <p:cNvPicPr>
            <a:picLocks noChangeAspect="1"/>
          </p:cNvPicPr>
          <p:nvPr/>
        </p:nvPicPr>
        <p:blipFill>
          <a:blip r:embed="rId2"/>
          <a:stretch>
            <a:fillRect/>
          </a:stretch>
        </p:blipFill>
        <p:spPr>
          <a:xfrm>
            <a:off x="838201" y="1801042"/>
            <a:ext cx="7490048" cy="4864597"/>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700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77CD7C-483D-4360-BAA0-CF4FFE68C6CD}" type="datetime4">
              <a:rPr lang="de-CH" smtClean="0"/>
              <a:t>29. Oktober 2020</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8" name="Grafik 7"/>
          <p:cNvPicPr>
            <a:picLocks noChangeAspect="1"/>
          </p:cNvPicPr>
          <p:nvPr/>
        </p:nvPicPr>
        <p:blipFill>
          <a:blip r:embed="rId2"/>
          <a:stretch>
            <a:fillRect/>
          </a:stretch>
        </p:blipFill>
        <p:spPr>
          <a:xfrm>
            <a:off x="839416" y="1772816"/>
            <a:ext cx="9187746" cy="4896544"/>
          </a:xfrm>
          <a:prstGeom prst="rect">
            <a:avLst/>
          </a:prstGeom>
          <a:ln w="3175">
            <a:solidFill>
              <a:schemeClr val="tx1"/>
            </a:solidFill>
          </a:ln>
          <a:effectLst>
            <a:outerShdw blurRad="50800" dist="38100" dir="2700000" algn="tl" rotWithShape="0">
              <a:prstClr val="black">
                <a:alpha val="40000"/>
              </a:prstClr>
            </a:outerShdw>
          </a:effectLst>
        </p:spPr>
      </p:pic>
      <p:sp>
        <p:nvSpPr>
          <p:cNvPr id="9" name="Titel 1">
            <a:extLst>
              <a:ext uri="{FF2B5EF4-FFF2-40B4-BE49-F238E27FC236}">
                <a16:creationId xmlns:a16="http://schemas.microsoft.com/office/drawing/2014/main" id="{71CEFE11-A4A3-4C0D-9B15-68F68DE8835B}"/>
              </a:ext>
            </a:extLst>
          </p:cNvPr>
          <p:cNvSpPr>
            <a:spLocks noGrp="1"/>
          </p:cNvSpPr>
          <p:nvPr>
            <p:ph type="title"/>
          </p:nvPr>
        </p:nvSpPr>
        <p:spPr>
          <a:xfrm>
            <a:off x="838200" y="1071564"/>
            <a:ext cx="11353800" cy="541354"/>
          </a:xfrm>
        </p:spPr>
        <p:txBody>
          <a:bodyPr/>
          <a:lstStyle/>
          <a:p>
            <a:pPr marL="542925" indent="-542925"/>
            <a:r>
              <a:rPr lang="de-CH" sz="3300" dirty="0"/>
              <a:t>3</a:t>
            </a:r>
            <a:r>
              <a:rPr lang="de-CH" sz="3300" dirty="0" smtClean="0"/>
              <a:t>.	Neue Dienste: </a:t>
            </a:r>
            <a:r>
              <a:rPr lang="de-CH" sz="3300" b="1" dirty="0" smtClean="0">
                <a:solidFill>
                  <a:srgbClr val="C00000"/>
                </a:solidFill>
              </a:rPr>
              <a:t>GRUDIS-Public | URL-Aufruf mit </a:t>
            </a:r>
            <a:r>
              <a:rPr lang="de-CH" sz="3300" b="1" dirty="0" err="1" smtClean="0">
                <a:solidFill>
                  <a:srgbClr val="C00000"/>
                </a:solidFill>
              </a:rPr>
              <a:t>eGRID</a:t>
            </a:r>
            <a:endParaRPr lang="de-CH" sz="3300" b="1" dirty="0">
              <a:solidFill>
                <a:srgbClr val="C00000"/>
              </a:solidFill>
            </a:endParaRPr>
          </a:p>
        </p:txBody>
      </p:sp>
      <p:sp>
        <p:nvSpPr>
          <p:cNvPr id="10" name="Rechteck 9"/>
          <p:cNvSpPr/>
          <p:nvPr/>
        </p:nvSpPr>
        <p:spPr>
          <a:xfrm>
            <a:off x="838200" y="1813865"/>
            <a:ext cx="9187200" cy="407016"/>
          </a:xfrm>
          <a:prstGeom prst="rect">
            <a:avLst/>
          </a:prstGeom>
          <a:solidFill>
            <a:srgbClr val="FFFF99"/>
          </a:solidFill>
          <a:ln w="3175">
            <a:solidFill>
              <a:schemeClr val="tx1"/>
            </a:solidFill>
          </a:ln>
        </p:spPr>
        <p:txBody>
          <a:bodyPr wrap="square" lIns="72000" tIns="72000" rIns="72000" bIns="72000" anchor="ctr" anchorCtr="0">
            <a:spAutoFit/>
          </a:bodyPr>
          <a:lstStyle/>
          <a:p>
            <a:r>
              <a:rPr lang="de-CH" sz="1700" dirty="0" smtClean="0"/>
              <a:t> &gt; https</a:t>
            </a:r>
            <a:r>
              <a:rPr lang="de-CH" sz="1700" dirty="0"/>
              <a:t>://grudis-public.apps.be.ch/grudis-public/ui/grundstueck/es?egrid=CH743546874207</a:t>
            </a:r>
          </a:p>
        </p:txBody>
      </p:sp>
    </p:spTree>
    <p:extLst>
      <p:ext uri="{BB962C8B-B14F-4D97-AF65-F5344CB8AC3E}">
        <p14:creationId xmlns:p14="http://schemas.microsoft.com/office/powerpoint/2010/main" val="35960784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19227"/>
            <a:ext cx="6469361" cy="5022141"/>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pPr marL="542925" indent="-542925"/>
            <a:r>
              <a:rPr lang="de-CH" dirty="0"/>
              <a:t>3</a:t>
            </a:r>
            <a:r>
              <a:rPr lang="de-CH" dirty="0" smtClean="0"/>
              <a:t>.	Neue Dienste: </a:t>
            </a:r>
            <a:r>
              <a:rPr lang="de-CH" b="1" dirty="0" smtClean="0">
                <a:solidFill>
                  <a:srgbClr val="C00000"/>
                </a:solidFill>
              </a:rPr>
              <a:t>S-WMS LKBE für DVS </a:t>
            </a:r>
            <a:r>
              <a:rPr lang="de-CH" dirty="0" smtClean="0"/>
              <a:t>(Pilotdienst)</a:t>
            </a:r>
            <a:endParaRPr lang="de-CH" dirty="0"/>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15</a:t>
            </a:fld>
            <a:endParaRPr lang="de-CH"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275" y="1734395"/>
            <a:ext cx="4171950" cy="1990725"/>
          </a:xfrm>
          <a:prstGeom prst="rect">
            <a:avLst/>
          </a:prstGeom>
          <a:ln w="3175">
            <a:solidFill>
              <a:schemeClr val="tx1"/>
            </a:solidFill>
          </a:ln>
          <a:effectLst>
            <a:outerShdw blurRad="50800" dist="38100" dir="2700000" algn="tl" rotWithShape="0">
              <a:prstClr val="black">
                <a:alpha val="40000"/>
              </a:prstClr>
            </a:outerShdw>
          </a:effectLst>
        </p:spPr>
      </p:pic>
      <p:sp>
        <p:nvSpPr>
          <p:cNvPr id="12" name="Rechteck 11"/>
          <p:cNvSpPr/>
          <p:nvPr/>
        </p:nvSpPr>
        <p:spPr>
          <a:xfrm>
            <a:off x="831161" y="6047090"/>
            <a:ext cx="10980025" cy="699404"/>
          </a:xfrm>
          <a:prstGeom prst="rect">
            <a:avLst/>
          </a:prstGeom>
          <a:solidFill>
            <a:srgbClr val="FFFF99"/>
          </a:solidFill>
          <a:ln w="3175">
            <a:solidFill>
              <a:schemeClr val="tx1"/>
            </a:solidFill>
          </a:ln>
          <a:effectLst>
            <a:outerShdw blurRad="50800" dist="38100" dir="2700000" algn="tl" rotWithShape="0">
              <a:prstClr val="black">
                <a:alpha val="40000"/>
              </a:prstClr>
            </a:outerShdw>
          </a:effectLst>
        </p:spPr>
        <p:txBody>
          <a:bodyPr wrap="square" lIns="72000" tIns="72000" rIns="72000" bIns="72000" anchor="ctr" anchorCtr="0">
            <a:spAutoFit/>
          </a:bodyPr>
          <a:lstStyle/>
          <a:p>
            <a:r>
              <a:rPr lang="de-CH" u="sng" dirty="0">
                <a:hlinkClick r:id="rId4"/>
              </a:rPr>
              <a:t>https://www.secman.apps.be.ch/wss/service/ags-relay/waplb/httpauth/arcgis/rest/services/a42geo/a42geo_lkmapwms_d_fk/MapServer/WMSServer</a:t>
            </a:r>
            <a:r>
              <a:rPr lang="de-CH" dirty="0" smtClean="0"/>
              <a:t>?</a:t>
            </a:r>
            <a:endParaRPr lang="de-CH" sz="1700" dirty="0"/>
          </a:p>
        </p:txBody>
      </p:sp>
    </p:spTree>
    <p:extLst>
      <p:ext uri="{BB962C8B-B14F-4D97-AF65-F5344CB8AC3E}">
        <p14:creationId xmlns:p14="http://schemas.microsoft.com/office/powerpoint/2010/main" val="8544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pPr marL="542925" indent="-542925"/>
            <a:r>
              <a:rPr lang="de-CH" b="1" dirty="0"/>
              <a:t>3</a:t>
            </a:r>
            <a:r>
              <a:rPr lang="de-CH" b="1" dirty="0" smtClean="0"/>
              <a:t>.</a:t>
            </a:r>
            <a:r>
              <a:rPr lang="de-CH" b="1" dirty="0" smtClean="0"/>
              <a:t>	Aktuelle Projekte: </a:t>
            </a:r>
            <a:r>
              <a:rPr lang="de-CH" b="1" dirty="0" smtClean="0">
                <a:solidFill>
                  <a:srgbClr val="C00000"/>
                </a:solidFill>
              </a:rPr>
              <a:t>Erweiterung GWR</a:t>
            </a:r>
            <a:endParaRPr lang="de-CH" b="1" dirty="0">
              <a:solidFill>
                <a:srgbClr val="C00000"/>
              </a:solidFill>
            </a:endParaRPr>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16</a:t>
            </a:fld>
            <a:endParaRPr lang="de-CH" dirty="0"/>
          </a:p>
        </p:txBody>
      </p:sp>
      <p:sp>
        <p:nvSpPr>
          <p:cNvPr id="7" name="Textplatzhalter 6">
            <a:extLst>
              <a:ext uri="{FF2B5EF4-FFF2-40B4-BE49-F238E27FC236}">
                <a16:creationId xmlns:a16="http://schemas.microsoft.com/office/drawing/2014/main" id="{0E2F15EE-587F-4445-9C73-E64483B36B82}"/>
              </a:ext>
            </a:extLst>
          </p:cNvPr>
          <p:cNvSpPr>
            <a:spLocks noGrp="1"/>
          </p:cNvSpPr>
          <p:nvPr>
            <p:ph type="body" sz="quarter" idx="13"/>
          </p:nvPr>
        </p:nvSpPr>
        <p:spPr/>
        <p:txBody>
          <a:bodyPr/>
          <a:lstStyle/>
          <a:p>
            <a:pPr marL="542925"/>
            <a:r>
              <a:rPr lang="de-CH" sz="2800" dirty="0" smtClean="0"/>
              <a:t>Stand der Arbeiten</a:t>
            </a:r>
          </a:p>
        </p:txBody>
      </p:sp>
      <p:pic>
        <p:nvPicPr>
          <p:cNvPr id="8" name="Grafik 7"/>
          <p:cNvPicPr>
            <a:picLocks noChangeAspect="1"/>
          </p:cNvPicPr>
          <p:nvPr/>
        </p:nvPicPr>
        <p:blipFill>
          <a:blip r:embed="rId3"/>
          <a:stretch>
            <a:fillRect/>
          </a:stretch>
        </p:blipFill>
        <p:spPr>
          <a:xfrm>
            <a:off x="1343472" y="2348880"/>
            <a:ext cx="10474753" cy="3422031"/>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6557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pPr marL="542925" indent="-542925"/>
            <a:r>
              <a:rPr lang="de-CH" b="1" dirty="0"/>
              <a:t>3</a:t>
            </a:r>
            <a:r>
              <a:rPr lang="de-CH" b="1" dirty="0" smtClean="0"/>
              <a:t>.</a:t>
            </a:r>
            <a:r>
              <a:rPr lang="de-CH" b="1" dirty="0" smtClean="0"/>
              <a:t>	Aktuelle Projekte: </a:t>
            </a:r>
            <a:r>
              <a:rPr lang="de-CH" b="1" dirty="0" smtClean="0">
                <a:solidFill>
                  <a:srgbClr val="C00000"/>
                </a:solidFill>
              </a:rPr>
              <a:t>Periodische Nachführung PNF</a:t>
            </a:r>
            <a:endParaRPr lang="de-CH" b="1" dirty="0">
              <a:solidFill>
                <a:srgbClr val="C00000"/>
              </a:solidFill>
            </a:endParaRPr>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17</a:t>
            </a:fld>
            <a:endParaRPr lang="de-CH" dirty="0"/>
          </a:p>
        </p:txBody>
      </p:sp>
      <p:sp>
        <p:nvSpPr>
          <p:cNvPr id="7" name="Textplatzhalter 6">
            <a:extLst>
              <a:ext uri="{FF2B5EF4-FFF2-40B4-BE49-F238E27FC236}">
                <a16:creationId xmlns:a16="http://schemas.microsoft.com/office/drawing/2014/main" id="{0E2F15EE-587F-4445-9C73-E64483B36B82}"/>
              </a:ext>
            </a:extLst>
          </p:cNvPr>
          <p:cNvSpPr>
            <a:spLocks noGrp="1"/>
          </p:cNvSpPr>
          <p:nvPr>
            <p:ph type="body" sz="quarter" idx="13"/>
          </p:nvPr>
        </p:nvSpPr>
        <p:spPr/>
        <p:txBody>
          <a:bodyPr/>
          <a:lstStyle/>
          <a:p>
            <a:pPr marL="542925"/>
            <a:r>
              <a:rPr lang="de-CH" sz="2800" dirty="0" smtClean="0"/>
              <a:t>Stand der Arbeiten</a:t>
            </a:r>
            <a:endParaRPr lang="de-CH" sz="2800" dirty="0"/>
          </a:p>
        </p:txBody>
      </p:sp>
      <p:sp>
        <p:nvSpPr>
          <p:cNvPr id="3" name="Rechteck 2"/>
          <p:cNvSpPr/>
          <p:nvPr/>
        </p:nvSpPr>
        <p:spPr>
          <a:xfrm>
            <a:off x="1343472" y="2294472"/>
            <a:ext cx="10811967" cy="4563527"/>
          </a:xfrm>
          <a:prstGeom prst="rect">
            <a:avLst/>
          </a:prstGeom>
        </p:spPr>
        <p:txBody>
          <a:bodyPr vert="horz" lIns="0" tIns="0" rIns="0" bIns="0" rtlCol="0">
            <a:noAutofit/>
          </a:bodyPr>
          <a:lstStyle/>
          <a:p>
            <a:pPr marL="365125" indent="-365125" defTabSz="449263">
              <a:lnSpc>
                <a:spcPct val="105000"/>
              </a:lnSpc>
              <a:spcAft>
                <a:spcPts val="600"/>
              </a:spcAft>
              <a:buFont typeface="Symbol" panose="05050102010706020507" pitchFamily="18" charset="2"/>
              <a:buChar char="-"/>
            </a:pPr>
            <a:r>
              <a:rPr lang="de-CH" sz="2300" dirty="0"/>
              <a:t>Die Detektion von Änderungen (AVOR) </a:t>
            </a:r>
            <a:r>
              <a:rPr lang="de-CH" sz="2300" dirty="0" smtClean="0"/>
              <a:t>wird </a:t>
            </a:r>
            <a:r>
              <a:rPr lang="de-CH" sz="2300" dirty="0" smtClean="0"/>
              <a:t>demnächst </a:t>
            </a:r>
            <a:r>
              <a:rPr lang="de-CH" sz="2300" dirty="0" smtClean="0"/>
              <a:t>abgeschlossen:</a:t>
            </a:r>
            <a:br>
              <a:rPr lang="de-CH" sz="2300" dirty="0" smtClean="0"/>
            </a:br>
            <a:r>
              <a:rPr lang="de-CH" sz="2300" dirty="0" smtClean="0"/>
              <a:t>&gt; Gemeinden werden regelmässig an NF-Geometer weitergeleitet</a:t>
            </a:r>
            <a:br>
              <a:rPr lang="de-CH" sz="2300" dirty="0" smtClean="0"/>
            </a:br>
            <a:r>
              <a:rPr lang="de-CH" sz="2300" dirty="0" smtClean="0"/>
              <a:t>&gt; Bitte melden, wenn zusätzliche AVOR-Daten erwünscht sind</a:t>
            </a:r>
            <a:endParaRPr lang="de-CH" sz="2300" dirty="0"/>
          </a:p>
          <a:p>
            <a:pPr marL="365125" indent="-365125" defTabSz="449263">
              <a:lnSpc>
                <a:spcPct val="105000"/>
              </a:lnSpc>
              <a:spcAft>
                <a:spcPts val="600"/>
              </a:spcAft>
              <a:buFont typeface="Symbol" panose="05050102010706020507" pitchFamily="18" charset="2"/>
              <a:buChar char="-"/>
            </a:pPr>
            <a:r>
              <a:rPr lang="de-CH" sz="2300" dirty="0"/>
              <a:t>Die </a:t>
            </a:r>
            <a:r>
              <a:rPr lang="de-CH" sz="2300" dirty="0" smtClean="0"/>
              <a:t>Aktualisierungsarbeiten </a:t>
            </a:r>
            <a:r>
              <a:rPr lang="de-CH" sz="2300" dirty="0"/>
              <a:t>wurden in den betroffenen Büros in Angriff genommen</a:t>
            </a:r>
          </a:p>
          <a:p>
            <a:pPr marL="365125" indent="-365125" defTabSz="449263">
              <a:lnSpc>
                <a:spcPct val="105000"/>
              </a:lnSpc>
              <a:spcAft>
                <a:spcPts val="600"/>
              </a:spcAft>
              <a:buFont typeface="Symbol" panose="05050102010706020507" pitchFamily="18" charset="2"/>
              <a:buChar char="-"/>
            </a:pPr>
            <a:r>
              <a:rPr lang="de-CH" sz="2300" dirty="0"/>
              <a:t>Die Beurteilung durch die jeweiligen Waldabteilungen geht weiter: </a:t>
            </a:r>
            <a:r>
              <a:rPr lang="de-CH" sz="2300" dirty="0" smtClean="0"/>
              <a:t/>
            </a:r>
            <a:br>
              <a:rPr lang="de-CH" sz="2300" dirty="0" smtClean="0"/>
            </a:br>
            <a:r>
              <a:rPr lang="de-CH" sz="2300" dirty="0" smtClean="0"/>
              <a:t>&gt; Voralpen </a:t>
            </a:r>
            <a:r>
              <a:rPr lang="de-CH" sz="2300" dirty="0"/>
              <a:t>und Mittelland liefern regelmässig</a:t>
            </a:r>
            <a:br>
              <a:rPr lang="de-CH" sz="2300" dirty="0"/>
            </a:br>
            <a:r>
              <a:rPr lang="de-CH" sz="2300" dirty="0"/>
              <a:t>&gt; Im Jura und insbesondere in den Alpen ist die Beurteilung aufwändiger, </a:t>
            </a:r>
            <a:r>
              <a:rPr lang="de-CH" sz="2300" dirty="0" smtClean="0"/>
              <a:t/>
            </a:r>
            <a:br>
              <a:rPr lang="de-CH" sz="2300" dirty="0" smtClean="0"/>
            </a:br>
            <a:r>
              <a:rPr lang="de-CH" sz="2300" dirty="0" smtClean="0"/>
              <a:t>   was </a:t>
            </a:r>
            <a:r>
              <a:rPr lang="de-CH" sz="2300" dirty="0"/>
              <a:t>zu Verzögerungen führen </a:t>
            </a:r>
            <a:r>
              <a:rPr lang="de-CH" sz="2300" dirty="0" smtClean="0"/>
              <a:t>kann: evtl. zweistufige Bearbeitung erforderlich</a:t>
            </a:r>
          </a:p>
          <a:p>
            <a:pPr marL="365125" indent="-365125" defTabSz="449263">
              <a:lnSpc>
                <a:spcPct val="105000"/>
              </a:lnSpc>
              <a:spcAft>
                <a:spcPts val="600"/>
              </a:spcAft>
              <a:buFont typeface="Symbol" panose="05050102010706020507" pitchFamily="18" charset="2"/>
              <a:buChar char="-"/>
            </a:pPr>
            <a:r>
              <a:rPr lang="de-CH" sz="2300" dirty="0" smtClean="0"/>
              <a:t>Ziel: Ende Juni 2021 </a:t>
            </a:r>
            <a:r>
              <a:rPr lang="de-CH" sz="2300" dirty="0" smtClean="0"/>
              <a:t>sollten alle </a:t>
            </a:r>
            <a:r>
              <a:rPr lang="de-CH" sz="2300" dirty="0" smtClean="0"/>
              <a:t>Arbeiten </a:t>
            </a:r>
            <a:r>
              <a:rPr lang="de-CH" sz="2300" dirty="0" smtClean="0"/>
              <a:t>abgeschlossen sein</a:t>
            </a:r>
            <a:endParaRPr lang="de-CH" sz="2300" dirty="0"/>
          </a:p>
        </p:txBody>
      </p:sp>
    </p:spTree>
    <p:extLst>
      <p:ext uri="{BB962C8B-B14F-4D97-AF65-F5344CB8AC3E}">
        <p14:creationId xmlns:p14="http://schemas.microsoft.com/office/powerpoint/2010/main" val="1394093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a:xfrm>
            <a:off x="838200" y="1071564"/>
            <a:ext cx="11353800" cy="541354"/>
          </a:xfrm>
        </p:spPr>
        <p:txBody>
          <a:bodyPr/>
          <a:lstStyle/>
          <a:p>
            <a:pPr marL="542925" indent="-542925"/>
            <a:r>
              <a:rPr lang="de-CH" sz="3100" b="1" dirty="0"/>
              <a:t>4</a:t>
            </a:r>
            <a:r>
              <a:rPr lang="de-CH" sz="3100" b="1" dirty="0" smtClean="0"/>
              <a:t>.</a:t>
            </a:r>
            <a:r>
              <a:rPr lang="de-CH" sz="3100" b="1" dirty="0" smtClean="0"/>
              <a:t>	Aktuelle Veranstaltungen </a:t>
            </a:r>
            <a:r>
              <a:rPr lang="de-CH" sz="3100" b="1" dirty="0" smtClean="0">
                <a:solidFill>
                  <a:srgbClr val="C00000"/>
                </a:solidFill>
              </a:rPr>
              <a:t>&gt; Webinar 13. November 2020</a:t>
            </a:r>
            <a:endParaRPr lang="de-CH" sz="3100" b="1" dirty="0">
              <a:solidFill>
                <a:srgbClr val="C00000"/>
              </a:solidFill>
            </a:endParaRPr>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18</a:t>
            </a:fld>
            <a:endParaRPr lang="de-CH" dirty="0"/>
          </a:p>
        </p:txBody>
      </p:sp>
      <p:sp>
        <p:nvSpPr>
          <p:cNvPr id="7" name="Textplatzhalter 6">
            <a:extLst>
              <a:ext uri="{FF2B5EF4-FFF2-40B4-BE49-F238E27FC236}">
                <a16:creationId xmlns:a16="http://schemas.microsoft.com/office/drawing/2014/main" id="{0E2F15EE-587F-4445-9C73-E64483B36B82}"/>
              </a:ext>
            </a:extLst>
          </p:cNvPr>
          <p:cNvSpPr>
            <a:spLocks noGrp="1"/>
          </p:cNvSpPr>
          <p:nvPr>
            <p:ph type="body" sz="quarter" idx="13"/>
          </p:nvPr>
        </p:nvSpPr>
        <p:spPr/>
        <p:txBody>
          <a:bodyPr/>
          <a:lstStyle/>
          <a:p>
            <a:pPr marL="542925">
              <a:tabLst>
                <a:tab pos="3490913" algn="l"/>
              </a:tabLst>
            </a:pPr>
            <a:r>
              <a:rPr lang="de-CH" sz="2200" b="1" dirty="0" smtClean="0">
                <a:solidFill>
                  <a:schemeClr val="bg1">
                    <a:lumMod val="65000"/>
                  </a:schemeClr>
                </a:solidFill>
              </a:rPr>
              <a:t>Transformationen / Interpolationen im Kontext des vereinfachten Verfahrens</a:t>
            </a:r>
            <a:endParaRPr lang="de-CH" sz="2200" b="1" dirty="0">
              <a:solidFill>
                <a:schemeClr val="bg1">
                  <a:lumMod val="65000"/>
                </a:schemeClr>
              </a:solidFill>
            </a:endParaRPr>
          </a:p>
        </p:txBody>
      </p:sp>
      <p:sp>
        <p:nvSpPr>
          <p:cNvPr id="9" name="Inhaltsplatzhalter 2">
            <a:extLst>
              <a:ext uri="{FF2B5EF4-FFF2-40B4-BE49-F238E27FC236}">
                <a16:creationId xmlns:a16="http://schemas.microsoft.com/office/drawing/2014/main" id="{9EAC0313-945E-4B7D-AA50-0A8905F4222C}"/>
              </a:ext>
            </a:extLst>
          </p:cNvPr>
          <p:cNvSpPr>
            <a:spLocks noGrp="1"/>
          </p:cNvSpPr>
          <p:nvPr>
            <p:ph idx="1"/>
          </p:nvPr>
        </p:nvSpPr>
        <p:spPr>
          <a:xfrm>
            <a:off x="861753" y="2263002"/>
            <a:ext cx="11018440" cy="4024659"/>
          </a:xfrm>
        </p:spPr>
        <p:txBody>
          <a:bodyPr/>
          <a:lstStyle/>
          <a:p>
            <a:pPr marL="357188" lvl="2" indent="0">
              <a:spcAft>
                <a:spcPts val="600"/>
              </a:spcAft>
              <a:buNone/>
            </a:pPr>
            <a:r>
              <a:rPr lang="de-CH" sz="2000" dirty="0" smtClean="0"/>
              <a:t/>
            </a:r>
            <a:br>
              <a:rPr lang="de-CH" sz="2000" dirty="0" smtClean="0"/>
            </a:br>
            <a:endParaRPr lang="de-CH" sz="2000" dirty="0"/>
          </a:p>
        </p:txBody>
      </p:sp>
      <p:sp>
        <p:nvSpPr>
          <p:cNvPr id="8" name="Inhaltsplatzhalter 2">
            <a:extLst>
              <a:ext uri="{FF2B5EF4-FFF2-40B4-BE49-F238E27FC236}">
                <a16:creationId xmlns:a16="http://schemas.microsoft.com/office/drawing/2014/main" id="{9EAC0313-945E-4B7D-AA50-0A8905F4222C}"/>
              </a:ext>
            </a:extLst>
          </p:cNvPr>
          <p:cNvSpPr txBox="1">
            <a:spLocks/>
          </p:cNvSpPr>
          <p:nvPr/>
        </p:nvSpPr>
        <p:spPr>
          <a:xfrm>
            <a:off x="1415480" y="2348880"/>
            <a:ext cx="10369152" cy="3672408"/>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lvl="2">
              <a:spcAft>
                <a:spcPts val="1200"/>
              </a:spcAft>
            </a:pPr>
            <a:r>
              <a:rPr lang="de-CH" sz="2800" dirty="0" smtClean="0"/>
              <a:t>Theoretische Grundlagen </a:t>
            </a:r>
          </a:p>
          <a:p>
            <a:pPr marL="358775" lvl="2">
              <a:spcAft>
                <a:spcPts val="1200"/>
              </a:spcAft>
            </a:pPr>
            <a:r>
              <a:rPr lang="de-CH" sz="2800" dirty="0" smtClean="0"/>
              <a:t>Planeinpassung im GIS</a:t>
            </a:r>
          </a:p>
          <a:p>
            <a:pPr marL="358775" lvl="2">
              <a:spcAft>
                <a:spcPts val="1200"/>
              </a:spcAft>
            </a:pPr>
            <a:r>
              <a:rPr lang="de-CH" sz="2800" dirty="0" smtClean="0"/>
              <a:t>Transformationen und Interpolationen </a:t>
            </a:r>
            <a:br>
              <a:rPr lang="de-CH" sz="2800" dirty="0" smtClean="0"/>
            </a:br>
            <a:r>
              <a:rPr lang="de-CH" sz="2800" dirty="0" smtClean="0"/>
              <a:t>mit </a:t>
            </a:r>
            <a:r>
              <a:rPr lang="de-CH" sz="2800" dirty="0" err="1" smtClean="0"/>
              <a:t>GeoSuite</a:t>
            </a:r>
            <a:r>
              <a:rPr lang="de-CH" sz="2800" dirty="0" smtClean="0"/>
              <a:t>-TRANSINT und </a:t>
            </a:r>
            <a:r>
              <a:rPr lang="de-CH" sz="2800" dirty="0" err="1" smtClean="0"/>
              <a:t>RMData</a:t>
            </a:r>
            <a:endParaRPr lang="de-CH" sz="2800" dirty="0" smtClean="0"/>
          </a:p>
          <a:p>
            <a:pPr marL="358775" lvl="2">
              <a:spcAft>
                <a:spcPts val="1200"/>
              </a:spcAft>
              <a:tabLst>
                <a:tab pos="10668000" algn="r"/>
              </a:tabLst>
            </a:pPr>
            <a:r>
              <a:rPr lang="de-CH" sz="2800" dirty="0" smtClean="0"/>
              <a:t>Neue Checkliste des AGI</a:t>
            </a:r>
          </a:p>
          <a:p>
            <a:pPr marL="358775" lvl="2">
              <a:spcAft>
                <a:spcPts val="1200"/>
              </a:spcAft>
              <a:tabLst>
                <a:tab pos="10668000" algn="r"/>
              </a:tabLst>
            </a:pPr>
            <a:r>
              <a:rPr lang="de-CH" sz="2800" dirty="0" smtClean="0"/>
              <a:t>Erkenntnisse und Erfahrungen aus den </a:t>
            </a:r>
            <a:br>
              <a:rPr lang="de-CH" sz="2800" dirty="0" smtClean="0"/>
            </a:br>
            <a:r>
              <a:rPr lang="de-CH" sz="2800" dirty="0" smtClean="0"/>
              <a:t>ersten Operaten im vereinfachten Verfahren</a:t>
            </a:r>
            <a:br>
              <a:rPr lang="de-CH" sz="2800" dirty="0" smtClean="0"/>
            </a:br>
            <a:endParaRPr lang="de-CH" sz="2800" dirty="0" smtClean="0"/>
          </a:p>
        </p:txBody>
      </p:sp>
    </p:spTree>
    <p:extLst>
      <p:ext uri="{BB962C8B-B14F-4D97-AF65-F5344CB8AC3E}">
        <p14:creationId xmlns:p14="http://schemas.microsoft.com/office/powerpoint/2010/main" val="1579121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a:xfrm>
            <a:off x="838200" y="1071564"/>
            <a:ext cx="11353800" cy="541354"/>
          </a:xfrm>
        </p:spPr>
        <p:txBody>
          <a:bodyPr/>
          <a:lstStyle/>
          <a:p>
            <a:pPr marL="542925" indent="-542925"/>
            <a:r>
              <a:rPr lang="de-CH" sz="2800" b="1" dirty="0"/>
              <a:t>4</a:t>
            </a:r>
            <a:r>
              <a:rPr lang="de-CH" sz="2800" b="1" dirty="0" smtClean="0"/>
              <a:t>.</a:t>
            </a:r>
            <a:r>
              <a:rPr lang="de-CH" sz="2800" b="1" dirty="0" smtClean="0"/>
              <a:t>	Aktuelle Veranstaltungen </a:t>
            </a:r>
            <a:r>
              <a:rPr lang="de-CH" sz="2800" b="1" dirty="0" smtClean="0">
                <a:solidFill>
                  <a:srgbClr val="C00000"/>
                </a:solidFill>
              </a:rPr>
              <a:t>&gt; Transformationen / Interpolationen</a:t>
            </a:r>
            <a:endParaRPr lang="de-CH" sz="2800" b="1" dirty="0">
              <a:solidFill>
                <a:srgbClr val="C00000"/>
              </a:solidFill>
            </a:endParaRPr>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19</a:t>
            </a:fld>
            <a:endParaRPr lang="de-CH" dirty="0"/>
          </a:p>
        </p:txBody>
      </p:sp>
      <p:sp>
        <p:nvSpPr>
          <p:cNvPr id="7" name="Textplatzhalter 6">
            <a:extLst>
              <a:ext uri="{FF2B5EF4-FFF2-40B4-BE49-F238E27FC236}">
                <a16:creationId xmlns:a16="http://schemas.microsoft.com/office/drawing/2014/main" id="{0E2F15EE-587F-4445-9C73-E64483B36B82}"/>
              </a:ext>
            </a:extLst>
          </p:cNvPr>
          <p:cNvSpPr>
            <a:spLocks noGrp="1"/>
          </p:cNvSpPr>
          <p:nvPr>
            <p:ph type="body" sz="quarter" idx="13"/>
          </p:nvPr>
        </p:nvSpPr>
        <p:spPr/>
        <p:txBody>
          <a:bodyPr/>
          <a:lstStyle/>
          <a:p>
            <a:pPr marL="542925">
              <a:tabLst>
                <a:tab pos="3490913" algn="l"/>
              </a:tabLst>
            </a:pPr>
            <a:r>
              <a:rPr lang="de-CH" sz="2200" b="1" dirty="0" smtClean="0">
                <a:solidFill>
                  <a:schemeClr val="bg1">
                    <a:lumMod val="65000"/>
                  </a:schemeClr>
                </a:solidFill>
              </a:rPr>
              <a:t>Webinar 13. November 2020</a:t>
            </a:r>
            <a:endParaRPr lang="de-CH" sz="2200" b="1" dirty="0">
              <a:solidFill>
                <a:schemeClr val="bg1">
                  <a:lumMod val="65000"/>
                </a:schemeClr>
              </a:solidFill>
            </a:endParaRPr>
          </a:p>
        </p:txBody>
      </p:sp>
      <p:pic>
        <p:nvPicPr>
          <p:cNvPr id="10" name="Grafik 9"/>
          <p:cNvPicPr/>
          <p:nvPr/>
        </p:nvPicPr>
        <p:blipFill>
          <a:blip r:embed="rId2">
            <a:extLst>
              <a:ext uri="{28A0092B-C50C-407E-A947-70E740481C1C}">
                <a14:useLocalDpi xmlns:a14="http://schemas.microsoft.com/office/drawing/2010/main" val="0"/>
              </a:ext>
            </a:extLst>
          </a:blip>
          <a:srcRect/>
          <a:stretch>
            <a:fillRect/>
          </a:stretch>
        </p:blipFill>
        <p:spPr bwMode="auto">
          <a:xfrm>
            <a:off x="1315085" y="2492896"/>
            <a:ext cx="5200015" cy="3298190"/>
          </a:xfrm>
          <a:prstGeom prst="rect">
            <a:avLst/>
          </a:prstGeom>
          <a:ln w="3175">
            <a:noFill/>
          </a:ln>
          <a:effectLst>
            <a:outerShdw blurRad="50800" dist="38100" dir="2700000" algn="tl" rotWithShape="0">
              <a:prstClr val="black">
                <a:alpha val="40000"/>
              </a:prstClr>
            </a:outerShdw>
          </a:effectLst>
        </p:spPr>
      </p:pic>
      <p:pic>
        <p:nvPicPr>
          <p:cNvPr id="11" name="Grafik 10"/>
          <p:cNvPicPr/>
          <p:nvPr/>
        </p:nvPicPr>
        <p:blipFill>
          <a:blip r:embed="rId3">
            <a:extLst>
              <a:ext uri="{28A0092B-C50C-407E-A947-70E740481C1C}">
                <a14:useLocalDpi xmlns:a14="http://schemas.microsoft.com/office/drawing/2010/main" val="0"/>
              </a:ext>
            </a:extLst>
          </a:blip>
          <a:srcRect/>
          <a:stretch>
            <a:fillRect/>
          </a:stretch>
        </p:blipFill>
        <p:spPr bwMode="auto">
          <a:xfrm>
            <a:off x="6759530" y="2507664"/>
            <a:ext cx="5153660" cy="3297600"/>
          </a:xfrm>
          <a:prstGeom prst="rect">
            <a:avLst/>
          </a:prstGeom>
          <a:ln w="317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8705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FC53E-66DC-4145-8886-254427EDB66D}"/>
              </a:ext>
            </a:extLst>
          </p:cNvPr>
          <p:cNvSpPr>
            <a:spLocks noGrp="1"/>
          </p:cNvSpPr>
          <p:nvPr>
            <p:ph type="title"/>
          </p:nvPr>
        </p:nvSpPr>
        <p:spPr/>
        <p:txBody>
          <a:bodyPr/>
          <a:lstStyle/>
          <a:p>
            <a:r>
              <a:rPr lang="de-CH" sz="2800" b="1" dirty="0" smtClean="0"/>
              <a:t>AGENDA</a:t>
            </a:r>
            <a:endParaRPr lang="de-CH" b="1" dirty="0"/>
          </a:p>
        </p:txBody>
      </p:sp>
      <p:sp>
        <p:nvSpPr>
          <p:cNvPr id="7" name="Inhaltsplatzhalter 6">
            <a:extLst>
              <a:ext uri="{FF2B5EF4-FFF2-40B4-BE49-F238E27FC236}">
                <a16:creationId xmlns:a16="http://schemas.microsoft.com/office/drawing/2014/main" id="{35005613-131C-45AF-B3F5-8B37AA92CB20}"/>
              </a:ext>
            </a:extLst>
          </p:cNvPr>
          <p:cNvSpPr>
            <a:spLocks noGrp="1"/>
          </p:cNvSpPr>
          <p:nvPr>
            <p:ph idx="1"/>
          </p:nvPr>
        </p:nvSpPr>
        <p:spPr>
          <a:xfrm>
            <a:off x="838200" y="1844824"/>
            <a:ext cx="11353800" cy="4968552"/>
          </a:xfrm>
        </p:spPr>
        <p:txBody>
          <a:bodyPr/>
          <a:lstStyle/>
          <a:p>
            <a:pPr marL="342900" lvl="0" indent="-342900">
              <a:spcAft>
                <a:spcPts val="600"/>
              </a:spcAft>
              <a:buFont typeface="+mj-lt"/>
              <a:buAutoNum type="arabicPeriod"/>
            </a:pPr>
            <a:r>
              <a:rPr lang="de-CH" sz="2400" b="1" dirty="0" smtClean="0"/>
              <a:t>Neue Geoinformationsstrategie des Kantons Bern</a:t>
            </a:r>
            <a:endParaRPr lang="de-CH" sz="2400" b="1" dirty="0"/>
          </a:p>
          <a:p>
            <a:pPr marL="342900" lvl="0" indent="-342900">
              <a:spcAft>
                <a:spcPts val="600"/>
              </a:spcAft>
              <a:buFont typeface="+mj-lt"/>
              <a:buAutoNum type="arabicPeriod"/>
            </a:pPr>
            <a:r>
              <a:rPr lang="de-CH" sz="2400" b="1" dirty="0" smtClean="0"/>
              <a:t>Neue Dienste</a:t>
            </a:r>
            <a:r>
              <a:rPr lang="de-CH" sz="2400" dirty="0"/>
              <a:t/>
            </a:r>
            <a:br>
              <a:rPr lang="de-CH" sz="2400" dirty="0"/>
            </a:br>
            <a:r>
              <a:rPr lang="de-CH" sz="2400" dirty="0"/>
              <a:t>- </a:t>
            </a:r>
            <a:r>
              <a:rPr lang="de-CH" sz="2400" dirty="0" smtClean="0"/>
              <a:t>Eigentümerabfrage: Im Geoportal oder über URL-Aufruf und GRUDIS-Public</a:t>
            </a:r>
            <a:r>
              <a:rPr lang="de-CH" sz="2400" dirty="0"/>
              <a:t/>
            </a:r>
            <a:br>
              <a:rPr lang="de-CH" sz="2400" dirty="0"/>
            </a:br>
            <a:r>
              <a:rPr lang="de-CH" sz="2400" dirty="0"/>
              <a:t>- </a:t>
            </a:r>
            <a:r>
              <a:rPr lang="de-CH" sz="2400" dirty="0" smtClean="0"/>
              <a:t>S-WMS-Dienst für den Leitungskataster LKBE für die DVS</a:t>
            </a:r>
          </a:p>
          <a:p>
            <a:pPr marL="342900" indent="-342900">
              <a:spcAft>
                <a:spcPts val="600"/>
              </a:spcAft>
              <a:buFont typeface="+mj-lt"/>
              <a:buAutoNum type="arabicPeriod"/>
            </a:pPr>
            <a:r>
              <a:rPr lang="de-CH" sz="2400" b="1" dirty="0"/>
              <a:t>Aktuelle Projekte</a:t>
            </a:r>
            <a:r>
              <a:rPr lang="de-CH" sz="2400" dirty="0"/>
              <a:t/>
            </a:r>
            <a:br>
              <a:rPr lang="de-CH" sz="2400" dirty="0"/>
            </a:br>
            <a:r>
              <a:rPr lang="de-CH" sz="2400" dirty="0"/>
              <a:t>- Erweiterung GWR</a:t>
            </a:r>
            <a:br>
              <a:rPr lang="de-CH" sz="2400" dirty="0"/>
            </a:br>
            <a:r>
              <a:rPr lang="de-CH" sz="2400" dirty="0"/>
              <a:t>- Periodische Nachführung PNF </a:t>
            </a:r>
            <a:r>
              <a:rPr lang="de-CH" sz="2400" dirty="0" smtClean="0"/>
              <a:t>2.3</a:t>
            </a:r>
          </a:p>
          <a:p>
            <a:pPr marL="342900" indent="-342900">
              <a:spcAft>
                <a:spcPts val="600"/>
              </a:spcAft>
              <a:buFont typeface="+mj-lt"/>
              <a:buAutoNum type="arabicPeriod"/>
            </a:pPr>
            <a:r>
              <a:rPr lang="de-CH" sz="2400" b="1" dirty="0" smtClean="0"/>
              <a:t>Veranstaltungshinweise</a:t>
            </a:r>
            <a:r>
              <a:rPr lang="de-CH" sz="2400" dirty="0"/>
              <a:t/>
            </a:r>
            <a:br>
              <a:rPr lang="de-CH" sz="2400" dirty="0"/>
            </a:br>
            <a:r>
              <a:rPr lang="de-CH" sz="2400" dirty="0"/>
              <a:t>- Weiterbildung Transformationen / Interpolationen </a:t>
            </a:r>
            <a:br>
              <a:rPr lang="de-CH" sz="2400" dirty="0"/>
            </a:br>
            <a:r>
              <a:rPr lang="de-CH" sz="2400" dirty="0"/>
              <a:t>   im Kontext des vereinfachten Verfahrens</a:t>
            </a:r>
            <a:br>
              <a:rPr lang="de-CH" sz="2400" dirty="0"/>
            </a:br>
            <a:r>
              <a:rPr lang="de-CH" sz="2400" dirty="0"/>
              <a:t>- </a:t>
            </a:r>
            <a:r>
              <a:rPr lang="de-CH" sz="2400" dirty="0" err="1"/>
              <a:t>geosuisse</a:t>
            </a:r>
            <a:r>
              <a:rPr lang="de-CH" sz="2400" dirty="0"/>
              <a:t> User </a:t>
            </a:r>
          </a:p>
          <a:p>
            <a:pPr marL="342900" indent="-342900">
              <a:spcAft>
                <a:spcPts val="600"/>
              </a:spcAft>
              <a:buFont typeface="+mj-lt"/>
              <a:buAutoNum type="arabicPeriod"/>
            </a:pPr>
            <a:endParaRPr lang="de-CH" sz="2400" dirty="0"/>
          </a:p>
        </p:txBody>
      </p:sp>
      <p:sp>
        <p:nvSpPr>
          <p:cNvPr id="4" name="Datumsplatzhalter 3">
            <a:extLst>
              <a:ext uri="{FF2B5EF4-FFF2-40B4-BE49-F238E27FC236}">
                <a16:creationId xmlns:a16="http://schemas.microsoft.com/office/drawing/2014/main" id="{3CF0B341-567F-481A-9B52-DC0135BE2C51}"/>
              </a:ext>
            </a:extLst>
          </p:cNvPr>
          <p:cNvSpPr>
            <a:spLocks noGrp="1"/>
          </p:cNvSpPr>
          <p:nvPr>
            <p:ph type="dt" sz="half" idx="10"/>
          </p:nvPr>
        </p:nvSpPr>
        <p:spPr/>
        <p:txBody>
          <a:bodyPr/>
          <a:lstStyle/>
          <a:p>
            <a:fld id="{32D5BF77-9B40-4505-AE78-70D406FE6E2C}" type="datetime4">
              <a:rPr lang="de-CH" smtClean="0"/>
              <a:t>29. Oktober 2020</a:t>
            </a:fld>
            <a:endParaRPr lang="de-CH" dirty="0"/>
          </a:p>
        </p:txBody>
      </p:sp>
      <p:sp>
        <p:nvSpPr>
          <p:cNvPr id="5" name="Fußzeilenplatzhalter 4">
            <a:extLst>
              <a:ext uri="{FF2B5EF4-FFF2-40B4-BE49-F238E27FC236}">
                <a16:creationId xmlns:a16="http://schemas.microsoft.com/office/drawing/2014/main" id="{4D48F3BB-6B59-4E7C-A6E9-5678EAC50DAD}"/>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1EBB3F41-2068-480C-A9D4-68395196A53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2487302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a:xfrm>
            <a:off x="838200" y="1071564"/>
            <a:ext cx="11353800" cy="541354"/>
          </a:xfrm>
        </p:spPr>
        <p:txBody>
          <a:bodyPr/>
          <a:lstStyle/>
          <a:p>
            <a:pPr marL="542925" indent="-542925"/>
            <a:r>
              <a:rPr lang="de-CH" sz="2800" b="1" dirty="0"/>
              <a:t>4</a:t>
            </a:r>
            <a:r>
              <a:rPr lang="de-CH" sz="2800" b="1" dirty="0" smtClean="0"/>
              <a:t>.</a:t>
            </a:r>
            <a:r>
              <a:rPr lang="de-CH" sz="2800" b="1" dirty="0" smtClean="0"/>
              <a:t>	Aktuelle Veranstaltungen </a:t>
            </a:r>
            <a:r>
              <a:rPr lang="de-CH" sz="2800" b="1" dirty="0" smtClean="0">
                <a:solidFill>
                  <a:srgbClr val="C00000"/>
                </a:solidFill>
              </a:rPr>
              <a:t>&gt; </a:t>
            </a:r>
            <a:r>
              <a:rPr lang="de-CH" sz="2800" b="1" dirty="0" err="1" smtClean="0">
                <a:solidFill>
                  <a:srgbClr val="C00000"/>
                </a:solidFill>
              </a:rPr>
              <a:t>geosuisse</a:t>
            </a:r>
            <a:r>
              <a:rPr lang="de-CH" sz="2800" b="1" dirty="0" smtClean="0">
                <a:solidFill>
                  <a:srgbClr val="C00000"/>
                </a:solidFill>
              </a:rPr>
              <a:t> User</a:t>
            </a:r>
            <a:endParaRPr lang="de-CH" sz="2800" b="1" dirty="0">
              <a:solidFill>
                <a:srgbClr val="C00000"/>
              </a:solidFill>
            </a:endParaRPr>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20</a:t>
            </a:fld>
            <a:endParaRPr lang="de-CH" dirty="0"/>
          </a:p>
        </p:txBody>
      </p:sp>
      <p:sp>
        <p:nvSpPr>
          <p:cNvPr id="7" name="Textplatzhalter 6">
            <a:extLst>
              <a:ext uri="{FF2B5EF4-FFF2-40B4-BE49-F238E27FC236}">
                <a16:creationId xmlns:a16="http://schemas.microsoft.com/office/drawing/2014/main" id="{0E2F15EE-587F-4445-9C73-E64483B36B82}"/>
              </a:ext>
            </a:extLst>
          </p:cNvPr>
          <p:cNvSpPr>
            <a:spLocks noGrp="1"/>
          </p:cNvSpPr>
          <p:nvPr>
            <p:ph type="body" sz="quarter" idx="13"/>
          </p:nvPr>
        </p:nvSpPr>
        <p:spPr/>
        <p:txBody>
          <a:bodyPr/>
          <a:lstStyle/>
          <a:p>
            <a:pPr marL="542925">
              <a:tabLst>
                <a:tab pos="3490913" algn="l"/>
              </a:tabLst>
            </a:pPr>
            <a:r>
              <a:rPr lang="de-CH" sz="2200" b="1" dirty="0" smtClean="0">
                <a:solidFill>
                  <a:schemeClr val="bg1">
                    <a:lumMod val="65000"/>
                  </a:schemeClr>
                </a:solidFill>
              </a:rPr>
              <a:t>Webinar 13. November 2020</a:t>
            </a:r>
            <a:endParaRPr lang="de-CH" sz="2200" b="1" dirty="0">
              <a:solidFill>
                <a:schemeClr val="bg1">
                  <a:lumMod val="65000"/>
                </a:schemeClr>
              </a:solidFill>
            </a:endParaRPr>
          </a:p>
        </p:txBody>
      </p:sp>
      <p:sp>
        <p:nvSpPr>
          <p:cNvPr id="8" name="AutoShape 4" descr="https://www.jgk.be.ch/jgk/de/index/baubewilligungen/baubewilligungen/ebau/_jcr_content/middlePar/textbild_958c/image.200!.1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2" name="Inhaltsplatzhalter 2">
            <a:extLst>
              <a:ext uri="{FF2B5EF4-FFF2-40B4-BE49-F238E27FC236}">
                <a16:creationId xmlns:a16="http://schemas.microsoft.com/office/drawing/2014/main" id="{9EAC0313-945E-4B7D-AA50-0A8905F4222C}"/>
              </a:ext>
            </a:extLst>
          </p:cNvPr>
          <p:cNvSpPr txBox="1">
            <a:spLocks/>
          </p:cNvSpPr>
          <p:nvPr/>
        </p:nvSpPr>
        <p:spPr>
          <a:xfrm>
            <a:off x="1415480" y="2348880"/>
            <a:ext cx="10657184" cy="3672408"/>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lvl="2">
              <a:spcAft>
                <a:spcPts val="600"/>
              </a:spcAft>
            </a:pPr>
            <a:r>
              <a:rPr lang="de-CH" sz="2400" dirty="0" smtClean="0"/>
              <a:t>Einführung in </a:t>
            </a:r>
            <a:r>
              <a:rPr lang="de-CH" sz="2400" dirty="0" err="1" smtClean="0"/>
              <a:t>eBau</a:t>
            </a:r>
            <a:r>
              <a:rPr lang="de-CH" sz="2400" dirty="0" smtClean="0"/>
              <a:t> durch Amt für Gemeinden und Raumordnung: Schnittstellen zum Ingenieur-Geometerbüro</a:t>
            </a:r>
          </a:p>
          <a:p>
            <a:pPr marL="358775" lvl="2">
              <a:spcAft>
                <a:spcPts val="600"/>
              </a:spcAft>
            </a:pPr>
            <a:r>
              <a:rPr lang="de-CH" sz="2400" dirty="0" smtClean="0"/>
              <a:t>Umgang mit «Innovationen» in der amtlichen Vermessung</a:t>
            </a:r>
            <a:br>
              <a:rPr lang="de-CH" sz="2400" dirty="0" smtClean="0"/>
            </a:br>
            <a:r>
              <a:rPr lang="de-CH" sz="2400" dirty="0" smtClean="0"/>
              <a:t>- Pumptracks und weitere Handbuch-Anpassungen</a:t>
            </a:r>
            <a:br>
              <a:rPr lang="de-CH" sz="2400" dirty="0" smtClean="0"/>
            </a:br>
            <a:r>
              <a:rPr lang="de-CH" sz="2400" dirty="0" smtClean="0"/>
              <a:t>- «schräge» GNSS-Messungen</a:t>
            </a:r>
            <a:br>
              <a:rPr lang="de-CH" sz="2400" dirty="0" smtClean="0"/>
            </a:br>
            <a:r>
              <a:rPr lang="de-CH" sz="2400" dirty="0" smtClean="0"/>
              <a:t>- Gleichzeitige Messungen von 2 GNSS-</a:t>
            </a:r>
            <a:r>
              <a:rPr lang="de-CH" sz="2400" dirty="0" err="1" smtClean="0"/>
              <a:t>Sessionen</a:t>
            </a:r>
            <a:r>
              <a:rPr lang="de-CH" sz="2400" dirty="0" smtClean="0"/>
              <a:t> mit einer Stationierung</a:t>
            </a:r>
            <a:br>
              <a:rPr lang="de-CH" sz="2400" dirty="0" smtClean="0"/>
            </a:br>
            <a:r>
              <a:rPr lang="de-CH" sz="2400" dirty="0" smtClean="0"/>
              <a:t>- ..</a:t>
            </a:r>
          </a:p>
          <a:p>
            <a:pPr marL="358775" lvl="2">
              <a:spcAft>
                <a:spcPts val="600"/>
              </a:spcAft>
            </a:pPr>
            <a:r>
              <a:rPr lang="de-CH" sz="2400" dirty="0" smtClean="0"/>
              <a:t>Prozessoptimierungen mit AVMUT und AVGBS: </a:t>
            </a:r>
            <a:br>
              <a:rPr lang="de-CH" sz="2400" dirty="0" smtClean="0"/>
            </a:br>
            <a:r>
              <a:rPr lang="de-CH" sz="2400" dirty="0" smtClean="0"/>
              <a:t>Erkenntnisse aus der Umfrage</a:t>
            </a:r>
          </a:p>
          <a:p>
            <a:pPr marL="358775" lvl="2">
              <a:spcAft>
                <a:spcPts val="600"/>
              </a:spcAft>
            </a:pPr>
            <a:r>
              <a:rPr lang="de-CH" sz="2400" dirty="0" smtClean="0"/>
              <a:t>..</a:t>
            </a:r>
            <a:br>
              <a:rPr lang="de-CH" sz="2400" dirty="0" smtClean="0"/>
            </a:br>
            <a:endParaRPr lang="de-CH" sz="2400" dirty="0" smtClean="0"/>
          </a:p>
        </p:txBody>
      </p:sp>
    </p:spTree>
    <p:extLst>
      <p:ext uri="{BB962C8B-B14F-4D97-AF65-F5344CB8AC3E}">
        <p14:creationId xmlns:p14="http://schemas.microsoft.com/office/powerpoint/2010/main" val="1392989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E402D-8EC9-4253-B7DD-B9F54AA8DFD6}"/>
              </a:ext>
            </a:extLst>
          </p:cNvPr>
          <p:cNvSpPr>
            <a:spLocks noGrp="1"/>
          </p:cNvSpPr>
          <p:nvPr>
            <p:ph type="title"/>
          </p:nvPr>
        </p:nvSpPr>
        <p:spPr/>
        <p:txBody>
          <a:bodyPr/>
          <a:lstStyle/>
          <a:p>
            <a:r>
              <a:rPr lang="de-CH" dirty="0"/>
              <a:t>Kontakt</a:t>
            </a:r>
          </a:p>
        </p:txBody>
      </p:sp>
      <p:sp>
        <p:nvSpPr>
          <p:cNvPr id="3" name="Inhaltsplatzhalter 2">
            <a:extLst>
              <a:ext uri="{FF2B5EF4-FFF2-40B4-BE49-F238E27FC236}">
                <a16:creationId xmlns:a16="http://schemas.microsoft.com/office/drawing/2014/main" id="{80ED0EC0-2C8D-4AD5-A83D-E837F3E5548B}"/>
              </a:ext>
            </a:extLst>
          </p:cNvPr>
          <p:cNvSpPr>
            <a:spLocks noGrp="1"/>
          </p:cNvSpPr>
          <p:nvPr>
            <p:ph idx="1"/>
          </p:nvPr>
        </p:nvSpPr>
        <p:spPr/>
        <p:txBody>
          <a:bodyPr/>
          <a:lstStyle/>
          <a:p>
            <a:r>
              <a:rPr lang="de-CH" dirty="0" smtClean="0"/>
              <a:t>Matthias Kistler</a:t>
            </a:r>
            <a:endParaRPr lang="de-CH" dirty="0"/>
          </a:p>
          <a:p>
            <a:r>
              <a:rPr lang="de-CH" dirty="0" smtClean="0"/>
              <a:t>Amt für Geoinformation</a:t>
            </a:r>
          </a:p>
          <a:p>
            <a:r>
              <a:rPr lang="de-CH" dirty="0" smtClean="0"/>
              <a:t>Leiter Grundstückinformationen</a:t>
            </a:r>
            <a:endParaRPr lang="de-CH" dirty="0"/>
          </a:p>
          <a:p>
            <a:r>
              <a:rPr lang="de-CH" dirty="0" smtClean="0"/>
              <a:t>matthias.kistler@be.ch</a:t>
            </a:r>
            <a:endParaRPr lang="de-CH" dirty="0"/>
          </a:p>
          <a:p>
            <a:r>
              <a:rPr lang="de-CH" dirty="0"/>
              <a:t>+41 31 </a:t>
            </a:r>
            <a:r>
              <a:rPr lang="de-CH" dirty="0" smtClean="0"/>
              <a:t>636 24 86</a:t>
            </a:r>
            <a:endParaRPr lang="de-CH" dirty="0"/>
          </a:p>
          <a:p>
            <a:endParaRPr lang="de-CH" dirty="0"/>
          </a:p>
          <a:p>
            <a:endParaRPr lang="de-CH" sz="1200" dirty="0"/>
          </a:p>
          <a:p>
            <a:r>
              <a:rPr lang="de-CH" sz="1300" dirty="0" err="1"/>
              <a:t>Dok</a:t>
            </a:r>
            <a:r>
              <a:rPr lang="de-CH" sz="1300" dirty="0"/>
              <a:t>.-Nr. </a:t>
            </a:r>
            <a:r>
              <a:rPr lang="de-CH" sz="1300" dirty="0" smtClean="0"/>
              <a:t>20201029-geosuisse-Bern-Herbstveranstaltung-AGI.pptx</a:t>
            </a:r>
            <a:endParaRPr lang="de-CH" sz="1300" dirty="0"/>
          </a:p>
          <a:p>
            <a:endParaRPr lang="de-CH" dirty="0"/>
          </a:p>
        </p:txBody>
      </p:sp>
      <p:sp>
        <p:nvSpPr>
          <p:cNvPr id="4" name="Datumsplatzhalter 3">
            <a:extLst>
              <a:ext uri="{FF2B5EF4-FFF2-40B4-BE49-F238E27FC236}">
                <a16:creationId xmlns:a16="http://schemas.microsoft.com/office/drawing/2014/main" id="{F14376F6-9AE5-4892-A68C-37898D00CE1A}"/>
              </a:ext>
            </a:extLst>
          </p:cNvPr>
          <p:cNvSpPr>
            <a:spLocks noGrp="1"/>
          </p:cNvSpPr>
          <p:nvPr>
            <p:ph type="dt" sz="half" idx="10"/>
          </p:nvPr>
        </p:nvSpPr>
        <p:spPr/>
        <p:txBody>
          <a:bodyPr/>
          <a:lstStyle/>
          <a:p>
            <a:fld id="{A2F3E1E7-31FC-46FA-A66B-D7B01F887368}" type="datetime4">
              <a:rPr lang="de-CH" smtClean="0"/>
              <a:t>29. Oktober 2020</a:t>
            </a:fld>
            <a:endParaRPr lang="de-CH" dirty="0"/>
          </a:p>
        </p:txBody>
      </p:sp>
      <p:sp>
        <p:nvSpPr>
          <p:cNvPr id="5" name="Fußzeilenplatzhalter 4">
            <a:extLst>
              <a:ext uri="{FF2B5EF4-FFF2-40B4-BE49-F238E27FC236}">
                <a16:creationId xmlns:a16="http://schemas.microsoft.com/office/drawing/2014/main" id="{A7EF77DD-EED5-4FC2-BA47-72972050A017}"/>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D4C75415-D371-485A-879F-4C0A2DA94DA3}"/>
              </a:ext>
            </a:extLst>
          </p:cNvPr>
          <p:cNvSpPr>
            <a:spLocks noGrp="1"/>
          </p:cNvSpPr>
          <p:nvPr>
            <p:ph type="sldNum" sz="quarter" idx="12"/>
          </p:nvPr>
        </p:nvSpPr>
        <p:spPr/>
        <p:txBody>
          <a:bodyPr/>
          <a:lstStyle/>
          <a:p>
            <a:fld id="{442AD375-037F-43D0-B059-5172DA06796A}" type="slidenum">
              <a:rPr lang="de-CH" smtClean="0"/>
              <a:pPr/>
              <a:t>21</a:t>
            </a:fld>
            <a:endParaRPr lang="de-CH" dirty="0"/>
          </a:p>
        </p:txBody>
      </p:sp>
    </p:spTree>
    <p:extLst>
      <p:ext uri="{BB962C8B-B14F-4D97-AF65-F5344CB8AC3E}">
        <p14:creationId xmlns:p14="http://schemas.microsoft.com/office/powerpoint/2010/main" val="2262423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fld id="{C5E2E9DB-4C19-4318-9FFC-F3F635144796}" type="datetime4">
              <a:rPr lang="de-CH" smtClean="0"/>
              <a:t>29. Oktober 2020</a:t>
            </a:fld>
            <a:endParaRPr lang="de-CH" dirty="0"/>
          </a:p>
        </p:txBody>
      </p:sp>
      <p:sp>
        <p:nvSpPr>
          <p:cNvPr id="5" name="Fußzeilenplatzhalter 4"/>
          <p:cNvSpPr>
            <a:spLocks noGrp="1"/>
          </p:cNvSpPr>
          <p:nvPr>
            <p:ph type="ftr" sz="quarter" idx="11"/>
          </p:nvPr>
        </p:nvSpPr>
        <p:spPr/>
        <p:txBody>
          <a:bodyPr/>
          <a:lstStyle/>
          <a:p>
            <a:r>
              <a:rPr lang="de-CH" smtClean="0"/>
              <a:t>Klassifizierung: intern</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22</a:t>
            </a:fld>
            <a:endParaRPr lang="de-CH" dirty="0"/>
          </a:p>
        </p:txBody>
      </p:sp>
    </p:spTree>
    <p:extLst>
      <p:ext uri="{BB962C8B-B14F-4D97-AF65-F5344CB8AC3E}">
        <p14:creationId xmlns:p14="http://schemas.microsoft.com/office/powerpoint/2010/main" val="69986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pPr marL="542925" indent="-542925"/>
            <a:r>
              <a:rPr lang="de-CH" sz="3200" b="1" dirty="0" smtClean="0"/>
              <a:t>1.	Neue Geoinformationsstrategie Kanton Bern</a:t>
            </a:r>
            <a:endParaRPr lang="de-CH" sz="3200" b="1" dirty="0"/>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a:xfrm>
            <a:off x="9336360" y="188641"/>
            <a:ext cx="2088232" cy="232840"/>
          </a:xfrm>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
        <p:nvSpPr>
          <p:cNvPr id="7" name="Textplatzhalter 6">
            <a:extLst>
              <a:ext uri="{FF2B5EF4-FFF2-40B4-BE49-F238E27FC236}">
                <a16:creationId xmlns:a16="http://schemas.microsoft.com/office/drawing/2014/main" id="{0E2F15EE-587F-4445-9C73-E64483B36B82}"/>
              </a:ext>
            </a:extLst>
          </p:cNvPr>
          <p:cNvSpPr>
            <a:spLocks noGrp="1"/>
          </p:cNvSpPr>
          <p:nvPr>
            <p:ph type="body" sz="quarter" idx="13"/>
          </p:nvPr>
        </p:nvSpPr>
        <p:spPr/>
        <p:txBody>
          <a:bodyPr/>
          <a:lstStyle/>
          <a:p>
            <a:pPr marL="542925"/>
            <a:endParaRPr lang="de-CH" sz="2400" dirty="0"/>
          </a:p>
        </p:txBody>
      </p:sp>
      <p:sp>
        <p:nvSpPr>
          <p:cNvPr id="9"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2284661"/>
            <a:ext cx="11018440" cy="4024659"/>
          </a:xfrm>
        </p:spPr>
        <p:txBody>
          <a:bodyPr/>
          <a:lstStyle/>
          <a:p>
            <a:pPr marL="357188" lvl="2" indent="0">
              <a:spcAft>
                <a:spcPts val="600"/>
              </a:spcAft>
              <a:buNone/>
            </a:pPr>
            <a:r>
              <a:rPr lang="de-CH" sz="2000" dirty="0" smtClean="0"/>
              <a:t/>
            </a:r>
            <a:br>
              <a:rPr lang="de-CH" sz="2000" dirty="0" smtClean="0"/>
            </a:br>
            <a:endParaRPr lang="de-CH" sz="20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52" y="1657820"/>
            <a:ext cx="7260630" cy="513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788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a:t>
            </a:r>
            <a:endParaRPr lang="de-CH" dirty="0"/>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fld id="{7EDD07A2-904E-45AF-B6C6-CF4DB9A01DA3}" type="datetime4">
              <a:rPr lang="de-CH"/>
              <a:pPr/>
              <a:t>29. Oktober 2020</a:t>
            </a:fld>
            <a:endParaRPr lang="de-CH" dirty="0"/>
          </a:p>
        </p:txBody>
      </p:sp>
      <p:sp>
        <p:nvSpPr>
          <p:cNvPr id="5" name="Foliennummernplatzhalter 4"/>
          <p:cNvSpPr>
            <a:spLocks noGrp="1"/>
          </p:cNvSpPr>
          <p:nvPr>
            <p:ph type="sldNum" sz="quarter" idx="12"/>
          </p:nvPr>
        </p:nvSpPr>
        <p:spPr/>
        <p:txBody>
          <a:bodyPr/>
          <a:lstStyle/>
          <a:p>
            <a:pPr>
              <a:defRPr/>
            </a:pPr>
            <a:fld id="{22C43A00-C0E5-F64E-B7F3-B20E065A2C7A}" type="slidenum">
              <a:rPr lang="de-CH" smtClean="0">
                <a:solidFill>
                  <a:srgbClr val="000000"/>
                </a:solidFill>
              </a:rPr>
              <a:pPr>
                <a:defRPr/>
              </a:pPr>
              <a:t>4</a:t>
            </a:fld>
            <a:endParaRPr lang="de-CH"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875362"/>
            <a:ext cx="10009112" cy="446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719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3E52A-C046-49E1-9239-14B275C7630D}"/>
              </a:ext>
            </a:extLst>
          </p:cNvPr>
          <p:cNvSpPr>
            <a:spLocks noGrp="1"/>
          </p:cNvSpPr>
          <p:nvPr>
            <p:ph type="title"/>
          </p:nvPr>
        </p:nvSpPr>
        <p:spPr/>
        <p:txBody>
          <a:bodyPr/>
          <a:lstStyle/>
          <a:p>
            <a:r>
              <a:rPr lang="de-CH" dirty="0" smtClean="0"/>
              <a:t>Vision</a:t>
            </a:r>
            <a:endParaRPr lang="de-CH" dirty="0"/>
          </a:p>
        </p:txBody>
      </p:sp>
      <p:sp>
        <p:nvSpPr>
          <p:cNvPr id="5" name="Foliennummernplatzhalter 4">
            <a:extLst>
              <a:ext uri="{FF2B5EF4-FFF2-40B4-BE49-F238E27FC236}">
                <a16:creationId xmlns:a16="http://schemas.microsoft.com/office/drawing/2014/main" id="{AF5D8ED4-3C2C-46D2-B71E-32A932678DD5}"/>
              </a:ext>
            </a:extLst>
          </p:cNvPr>
          <p:cNvSpPr>
            <a:spLocks noGrp="1"/>
          </p:cNvSpPr>
          <p:nvPr>
            <p:ph type="sldNum" sz="quarter" idx="12"/>
            <p:custDataLst>
              <p:tags r:id="rId1"/>
            </p:custDataLst>
          </p:nvPr>
        </p:nvSpPr>
        <p:spPr/>
        <p:txBody>
          <a:bodyPr/>
          <a:lstStyle/>
          <a:p>
            <a:pPr>
              <a:defRPr/>
            </a:pPr>
            <a:fld id="{22C43A00-C0E5-F64E-B7F3-B20E065A2C7A}" type="slidenum">
              <a:rPr lang="de-CH" smtClean="0">
                <a:solidFill>
                  <a:srgbClr val="000000"/>
                </a:solidFill>
              </a:rPr>
              <a:pPr>
                <a:defRPr/>
              </a:pPr>
              <a:t>5</a:t>
            </a:fld>
            <a:endParaRPr lang="de-CH" dirty="0">
              <a:solidFill>
                <a:srgbClr val="000000"/>
              </a:solidFill>
            </a:endParaRPr>
          </a:p>
        </p:txBody>
      </p:sp>
      <p:sp>
        <p:nvSpPr>
          <p:cNvPr id="3" name="Inhaltsplatzhalter 2"/>
          <p:cNvSpPr>
            <a:spLocks noGrp="1"/>
          </p:cNvSpPr>
          <p:nvPr>
            <p:ph idx="1"/>
          </p:nvPr>
        </p:nvSpPr>
        <p:spPr/>
        <p:txBody>
          <a:bodyPr/>
          <a:lstStyle/>
          <a:p>
            <a:pPr>
              <a:spcAft>
                <a:spcPts val="600"/>
              </a:spcAft>
            </a:pPr>
            <a:r>
              <a:rPr lang="de-CH" dirty="0">
                <a:solidFill>
                  <a:srgbClr val="EA161F"/>
                </a:solidFill>
              </a:rPr>
              <a:t>Aktuelle</a:t>
            </a:r>
            <a:r>
              <a:rPr lang="de-CH" dirty="0"/>
              <a:t>, </a:t>
            </a:r>
            <a:r>
              <a:rPr lang="de-CH" dirty="0">
                <a:solidFill>
                  <a:srgbClr val="EA161F"/>
                </a:solidFill>
              </a:rPr>
              <a:t>verlässliche</a:t>
            </a:r>
            <a:r>
              <a:rPr lang="de-CH" dirty="0"/>
              <a:t> und </a:t>
            </a:r>
            <a:r>
              <a:rPr lang="de-CH" dirty="0">
                <a:solidFill>
                  <a:srgbClr val="EA161F"/>
                </a:solidFill>
              </a:rPr>
              <a:t>einfach zugängliche </a:t>
            </a:r>
            <a:r>
              <a:rPr lang="de-CH" dirty="0" smtClean="0"/>
              <a:t>Geoinformationen </a:t>
            </a:r>
            <a:r>
              <a:rPr lang="de-CH" dirty="0"/>
              <a:t>bilden ein zentrales Element der «</a:t>
            </a:r>
            <a:r>
              <a:rPr lang="de-CH" dirty="0" smtClean="0">
                <a:solidFill>
                  <a:srgbClr val="EA161F"/>
                </a:solidFill>
              </a:rPr>
              <a:t>digitalen Verwaltung</a:t>
            </a:r>
            <a:r>
              <a:rPr lang="de-CH" dirty="0"/>
              <a:t>» und stiften einen </a:t>
            </a:r>
            <a:r>
              <a:rPr lang="de-CH" dirty="0" smtClean="0"/>
              <a:t>bedeutenden </a:t>
            </a:r>
            <a:r>
              <a:rPr lang="de-CH" dirty="0" smtClean="0">
                <a:solidFill>
                  <a:srgbClr val="EA161F"/>
                </a:solidFill>
              </a:rPr>
              <a:t>Nutzen </a:t>
            </a:r>
            <a:r>
              <a:rPr lang="de-CH" dirty="0" smtClean="0"/>
              <a:t>für </a:t>
            </a:r>
            <a:r>
              <a:rPr lang="de-CH" dirty="0"/>
              <a:t>die Verwaltung, die Wirtschaft und die Öffentlichkeit.</a:t>
            </a:r>
          </a:p>
          <a:p>
            <a:pPr>
              <a:spcAft>
                <a:spcPts val="600"/>
              </a:spcAft>
            </a:pPr>
            <a:r>
              <a:rPr lang="de-CH" dirty="0"/>
              <a:t>Bei Geschäften mit Raumbezug sind </a:t>
            </a:r>
            <a:r>
              <a:rPr lang="de-CH" dirty="0" smtClean="0"/>
              <a:t>Geoinformationen mit </a:t>
            </a:r>
            <a:r>
              <a:rPr lang="de-CH" dirty="0"/>
              <a:t>weiteren Daten </a:t>
            </a:r>
            <a:r>
              <a:rPr lang="de-CH" dirty="0">
                <a:solidFill>
                  <a:srgbClr val="EA161F"/>
                </a:solidFill>
              </a:rPr>
              <a:t>verknüpft </a:t>
            </a:r>
            <a:r>
              <a:rPr lang="de-CH" dirty="0"/>
              <a:t>und fördern die </a:t>
            </a:r>
            <a:r>
              <a:rPr lang="de-CH" dirty="0">
                <a:solidFill>
                  <a:srgbClr val="EA161F"/>
                </a:solidFill>
              </a:rPr>
              <a:t>Interaktion</a:t>
            </a:r>
            <a:r>
              <a:rPr lang="de-CH" dirty="0"/>
              <a:t> unter den Akteuren.</a:t>
            </a:r>
          </a:p>
          <a:p>
            <a:pPr>
              <a:spcAft>
                <a:spcPts val="600"/>
              </a:spcAft>
            </a:pPr>
            <a:r>
              <a:rPr lang="de-CH" dirty="0"/>
              <a:t>Die kantonalen und kommunalen </a:t>
            </a:r>
            <a:r>
              <a:rPr lang="de-CH" dirty="0" smtClean="0"/>
              <a:t>Geoinformationen sind </a:t>
            </a:r>
            <a:r>
              <a:rPr lang="de-CH" dirty="0"/>
              <a:t>in der Nationalen Geodateninfrastruktur gesamtschweizerisch </a:t>
            </a:r>
            <a:r>
              <a:rPr lang="de-CH" dirty="0">
                <a:solidFill>
                  <a:srgbClr val="EA161F"/>
                </a:solidFill>
              </a:rPr>
              <a:t>vernetzt</a:t>
            </a:r>
            <a:r>
              <a:rPr lang="de-CH" dirty="0"/>
              <a:t>.</a:t>
            </a:r>
          </a:p>
        </p:txBody>
      </p:sp>
      <p:sp>
        <p:nvSpPr>
          <p:cNvPr id="4" name="Rechteck 3"/>
          <p:cNvSpPr/>
          <p:nvPr/>
        </p:nvSpPr>
        <p:spPr>
          <a:xfrm>
            <a:off x="9334798" y="435600"/>
            <a:ext cx="2088000" cy="108000"/>
          </a:xfrm>
          <a:prstGeom prst="rect">
            <a:avLst/>
          </a:prstGeom>
        </p:spPr>
        <p:txBody>
          <a:bodyPr wrap="none">
            <a:spAutoFit/>
          </a:bodyPr>
          <a:lstStyle/>
          <a:p>
            <a:fld id="{7EDD07A2-904E-45AF-B6C6-CF4DB9A01DA3}" type="datetime4">
              <a:rPr lang="de-CH" sz="820"/>
              <a:pPr/>
              <a:t>29. Oktober 2020</a:t>
            </a:fld>
            <a:endParaRPr lang="de-CH" sz="820" dirty="0"/>
          </a:p>
        </p:txBody>
      </p:sp>
    </p:spTree>
    <p:extLst>
      <p:ext uri="{BB962C8B-B14F-4D97-AF65-F5344CB8AC3E}">
        <p14:creationId xmlns:p14="http://schemas.microsoft.com/office/powerpoint/2010/main" val="22900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Strategische Stossrichtungen</a:t>
            </a:r>
            <a:endParaRPr lang="de-CH" dirty="0"/>
          </a:p>
        </p:txBody>
      </p:sp>
      <p:sp>
        <p:nvSpPr>
          <p:cNvPr id="3" name="Inhaltsplatzhalter 2"/>
          <p:cNvSpPr>
            <a:spLocks noGrp="1"/>
          </p:cNvSpPr>
          <p:nvPr>
            <p:ph idx="1"/>
          </p:nvPr>
        </p:nvSpPr>
        <p:spPr/>
        <p:txBody>
          <a:bodyPr/>
          <a:lstStyle/>
          <a:p>
            <a:pPr marL="514350" indent="-514350">
              <a:spcAft>
                <a:spcPts val="600"/>
              </a:spcAft>
              <a:buFont typeface="+mj-lt"/>
              <a:buAutoNum type="arabicPeriod"/>
            </a:pPr>
            <a:r>
              <a:rPr lang="de-CH" dirty="0"/>
              <a:t>Nutzung von Geoinformationen sowie Interaktion mit Akteuren </a:t>
            </a:r>
            <a:r>
              <a:rPr lang="de-CH" dirty="0" smtClean="0"/>
              <a:t>fördern</a:t>
            </a:r>
          </a:p>
          <a:p>
            <a:pPr marL="514350" indent="-514350">
              <a:spcAft>
                <a:spcPts val="600"/>
              </a:spcAft>
              <a:buFont typeface="+mj-lt"/>
              <a:buAutoNum type="arabicPeriod"/>
            </a:pPr>
            <a:r>
              <a:rPr lang="de-CH" dirty="0" smtClean="0"/>
              <a:t>Angebot an Geodaten und Geodiensten bedarfsgerecht ausbauen</a:t>
            </a:r>
          </a:p>
          <a:p>
            <a:pPr marL="514350" indent="-514350">
              <a:spcAft>
                <a:spcPts val="600"/>
              </a:spcAft>
              <a:buFont typeface="+mj-lt"/>
              <a:buAutoNum type="arabicPeriod"/>
            </a:pPr>
            <a:r>
              <a:rPr lang="de-CH" dirty="0" smtClean="0"/>
              <a:t>Technische Infrastruktur (</a:t>
            </a:r>
            <a:r>
              <a:rPr lang="de-CH" dirty="0" err="1" smtClean="0"/>
              <a:t>KGDI</a:t>
            </a:r>
            <a:r>
              <a:rPr lang="de-CH" dirty="0" smtClean="0"/>
              <a:t>) an neuen Bedürfnissen ausrichten</a:t>
            </a:r>
          </a:p>
          <a:p>
            <a:pPr marL="514350" indent="-514350">
              <a:spcAft>
                <a:spcPts val="600"/>
              </a:spcAft>
              <a:buFont typeface="+mj-lt"/>
              <a:buAutoNum type="arabicPeriod"/>
            </a:pPr>
            <a:r>
              <a:rPr lang="de-CH" dirty="0" smtClean="0"/>
              <a:t>Mitarbeitende der Kantonsverwaltung befähigen</a:t>
            </a:r>
            <a:endParaRPr lang="de-CH" dirty="0"/>
          </a:p>
        </p:txBody>
      </p:sp>
      <p:sp>
        <p:nvSpPr>
          <p:cNvPr id="4" name="Datumsplatzhalter 3"/>
          <p:cNvSpPr>
            <a:spLocks noGrp="1"/>
          </p:cNvSpPr>
          <p:nvPr>
            <p:ph type="dt" sz="half" idx="10"/>
          </p:nvPr>
        </p:nvSpPr>
        <p:spPr>
          <a:xfrm>
            <a:off x="9334800" y="434133"/>
            <a:ext cx="2088232" cy="108000"/>
          </a:xfrm>
        </p:spPr>
        <p:txBody>
          <a:bodyPr/>
          <a:lstStyle/>
          <a:p>
            <a:fld id="{7EDD07A2-904E-45AF-B6C6-CF4DB9A01DA3}" type="datetime4">
              <a:rPr lang="de-CH"/>
              <a:pPr/>
              <a:t>29. Oktober 2020</a:t>
            </a:fld>
            <a:endParaRPr lang="de-CH" dirty="0"/>
          </a:p>
        </p:txBody>
      </p:sp>
      <p:sp>
        <p:nvSpPr>
          <p:cNvPr id="5" name="Foliennummernplatzhalter 4"/>
          <p:cNvSpPr>
            <a:spLocks noGrp="1"/>
          </p:cNvSpPr>
          <p:nvPr>
            <p:ph type="sldNum" sz="quarter" idx="12"/>
          </p:nvPr>
        </p:nvSpPr>
        <p:spPr/>
        <p:txBody>
          <a:bodyPr/>
          <a:lstStyle/>
          <a:p>
            <a:pPr>
              <a:defRPr/>
            </a:pPr>
            <a:fld id="{22C43A00-C0E5-F64E-B7F3-B20E065A2C7A}" type="slidenum">
              <a:rPr lang="de-CH" smtClean="0">
                <a:solidFill>
                  <a:srgbClr val="000000"/>
                </a:solidFill>
              </a:rPr>
              <a:pPr>
                <a:defRPr/>
              </a:pPr>
              <a:t>6</a:t>
            </a:fld>
            <a:endParaRPr lang="de-CH" dirty="0">
              <a:solidFill>
                <a:srgbClr val="000000"/>
              </a:solidFill>
            </a:endParaRPr>
          </a:p>
        </p:txBody>
      </p:sp>
    </p:spTree>
    <p:extLst>
      <p:ext uri="{BB962C8B-B14F-4D97-AF65-F5344CB8AC3E}">
        <p14:creationId xmlns:p14="http://schemas.microsoft.com/office/powerpoint/2010/main" val="200900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Strategische </a:t>
            </a:r>
            <a:r>
              <a:rPr lang="de-CH" dirty="0" smtClean="0"/>
              <a:t>Stossrichtungen</a:t>
            </a:r>
            <a:endParaRPr lang="de-CH" dirty="0"/>
          </a:p>
        </p:txBody>
      </p:sp>
      <p:sp>
        <p:nvSpPr>
          <p:cNvPr id="3" name="Inhaltsplatzhalter 2"/>
          <p:cNvSpPr>
            <a:spLocks noGrp="1"/>
          </p:cNvSpPr>
          <p:nvPr>
            <p:ph idx="1"/>
          </p:nvPr>
        </p:nvSpPr>
        <p:spPr/>
        <p:txBody>
          <a:bodyPr/>
          <a:lstStyle/>
          <a:p>
            <a:endParaRPr lang="de-CH" sz="2800" dirty="0" smtClean="0"/>
          </a:p>
          <a:p>
            <a:r>
              <a:rPr lang="de-CH" sz="2800" dirty="0" smtClean="0"/>
              <a:t>Viel </a:t>
            </a:r>
            <a:r>
              <a:rPr lang="de-CH" sz="2800" dirty="0"/>
              <a:t>Spass bei der </a:t>
            </a:r>
            <a:r>
              <a:rPr lang="de-CH" sz="2800" dirty="0" smtClean="0"/>
              <a:t>Lektüre!</a:t>
            </a:r>
            <a:endParaRPr lang="de-CH" sz="2800" b="1" u="sng" dirty="0" smtClean="0">
              <a:hlinkClick r:id="rId2"/>
            </a:endParaRPr>
          </a:p>
          <a:p>
            <a:endParaRPr lang="de-CH" sz="2800" b="1" u="sng" dirty="0">
              <a:hlinkClick r:id="rId2"/>
            </a:endParaRPr>
          </a:p>
          <a:p>
            <a:r>
              <a:rPr lang="de-CH" sz="2800" b="1" u="sng" dirty="0" smtClean="0">
                <a:hlinkClick r:id="rId2"/>
              </a:rPr>
              <a:t>www.be.ch/gi-strategie</a:t>
            </a:r>
            <a:r>
              <a:rPr lang="de-CH" sz="2800" b="1" u="sng" dirty="0" smtClean="0"/>
              <a:t> </a:t>
            </a:r>
          </a:p>
          <a:p>
            <a:endParaRPr lang="de-CH" sz="2800" b="1" u="sng" dirty="0"/>
          </a:p>
          <a:p>
            <a:endParaRPr lang="de-CH" sz="2800" b="1" u="sng" dirty="0" smtClean="0"/>
          </a:p>
          <a:p>
            <a:endParaRPr lang="de-CH" sz="2800" dirty="0"/>
          </a:p>
          <a:p>
            <a:endParaRPr lang="de-CH" sz="2800" dirty="0"/>
          </a:p>
        </p:txBody>
      </p:sp>
      <p:sp>
        <p:nvSpPr>
          <p:cNvPr id="4" name="Datumsplatzhalter 3"/>
          <p:cNvSpPr>
            <a:spLocks noGrp="1"/>
          </p:cNvSpPr>
          <p:nvPr>
            <p:ph type="dt" sz="half" idx="10"/>
          </p:nvPr>
        </p:nvSpPr>
        <p:spPr/>
        <p:txBody>
          <a:bodyPr/>
          <a:lstStyle/>
          <a:p>
            <a:fld id="{7EDD07A2-904E-45AF-B6C6-CF4DB9A01DA3}" type="datetime4">
              <a:rPr lang="de-CH"/>
              <a:pPr/>
              <a:t>29. Oktober 2020</a:t>
            </a:fld>
            <a:endParaRPr lang="de-CH" dirty="0"/>
          </a:p>
        </p:txBody>
      </p:sp>
      <p:sp>
        <p:nvSpPr>
          <p:cNvPr id="5" name="Foliennummernplatzhalter 4"/>
          <p:cNvSpPr>
            <a:spLocks noGrp="1"/>
          </p:cNvSpPr>
          <p:nvPr>
            <p:ph type="sldNum" sz="quarter" idx="12"/>
          </p:nvPr>
        </p:nvSpPr>
        <p:spPr/>
        <p:txBody>
          <a:bodyPr/>
          <a:lstStyle/>
          <a:p>
            <a:pPr>
              <a:defRPr/>
            </a:pPr>
            <a:fld id="{22C43A00-C0E5-F64E-B7F3-B20E065A2C7A}" type="slidenum">
              <a:rPr lang="de-CH" smtClean="0">
                <a:solidFill>
                  <a:srgbClr val="000000"/>
                </a:solidFill>
              </a:rPr>
              <a:pPr>
                <a:defRPr/>
              </a:pPr>
              <a:t>7</a:t>
            </a:fld>
            <a:endParaRPr lang="de-CH" dirty="0">
              <a:solidFill>
                <a:srgbClr val="000000"/>
              </a:solidFill>
            </a:endParaRPr>
          </a:p>
        </p:txBody>
      </p:sp>
    </p:spTree>
    <p:extLst>
      <p:ext uri="{BB962C8B-B14F-4D97-AF65-F5344CB8AC3E}">
        <p14:creationId xmlns:p14="http://schemas.microsoft.com/office/powerpoint/2010/main" val="2507545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pPr marL="542925" indent="-542925"/>
            <a:r>
              <a:rPr lang="de-CH" b="1" dirty="0"/>
              <a:t>3</a:t>
            </a:r>
            <a:r>
              <a:rPr lang="de-CH" b="1" dirty="0" smtClean="0"/>
              <a:t>.	Neue Dienste: Eigentümerabfrage / GRUDIS-Public</a:t>
            </a:r>
            <a:endParaRPr lang="de-CH" b="1" dirty="0"/>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smtClean="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3" name="Grafik 2"/>
          <p:cNvPicPr>
            <a:picLocks noChangeAspect="1"/>
          </p:cNvPicPr>
          <p:nvPr/>
        </p:nvPicPr>
        <p:blipFill>
          <a:blip r:embed="rId2"/>
          <a:stretch>
            <a:fillRect/>
          </a:stretch>
        </p:blipFill>
        <p:spPr>
          <a:xfrm>
            <a:off x="838201" y="1772816"/>
            <a:ext cx="5998814" cy="4916675"/>
          </a:xfrm>
          <a:prstGeom prst="rect">
            <a:avLst/>
          </a:prstGeom>
          <a:ln w="3175">
            <a:solidFill>
              <a:schemeClr val="tx1"/>
            </a:solidFill>
          </a:ln>
          <a:effectLst>
            <a:outerShdw blurRad="50800" dist="38100" dir="2700000" algn="tl" rotWithShape="0">
              <a:prstClr val="black">
                <a:alpha val="40000"/>
              </a:prstClr>
            </a:outerShdw>
          </a:effectLst>
        </p:spPr>
      </p:pic>
      <p:pic>
        <p:nvPicPr>
          <p:cNvPr id="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44293" y="1786624"/>
            <a:ext cx="3936283" cy="4917600"/>
          </a:xfrm>
          <a:prstGeom prst="rect">
            <a:avLst/>
          </a:prstGeom>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54" r="78958" b="65299"/>
          <a:stretch/>
        </p:blipFill>
        <p:spPr bwMode="auto">
          <a:xfrm>
            <a:off x="9473702" y="1844824"/>
            <a:ext cx="1734866" cy="250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829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pPr marL="542925" indent="-542925"/>
            <a:r>
              <a:rPr lang="de-CH" dirty="0"/>
              <a:t>3</a:t>
            </a:r>
            <a:r>
              <a:rPr lang="de-CH" dirty="0" smtClean="0"/>
              <a:t>.	Neue </a:t>
            </a:r>
            <a:r>
              <a:rPr lang="de-CH" dirty="0"/>
              <a:t>Dienste: Eigentümerabfrage / GRUDIS-Public</a:t>
            </a:r>
          </a:p>
        </p:txBody>
      </p:sp>
      <p:sp>
        <p:nvSpPr>
          <p:cNvPr id="4" name="Datumsplatzhalter 3">
            <a:extLst>
              <a:ext uri="{FF2B5EF4-FFF2-40B4-BE49-F238E27FC236}">
                <a16:creationId xmlns:a16="http://schemas.microsoft.com/office/drawing/2014/main" id="{7759626A-D212-47F9-AD91-396A99606B59}"/>
              </a:ext>
            </a:extLst>
          </p:cNvPr>
          <p:cNvSpPr>
            <a:spLocks noGrp="1"/>
          </p:cNvSpPr>
          <p:nvPr>
            <p:ph type="dt" sz="half" idx="10"/>
          </p:nvPr>
        </p:nvSpPr>
        <p:spPr/>
        <p:txBody>
          <a:bodyPr/>
          <a:lstStyle/>
          <a:p>
            <a:fld id="{7EDD07A2-904E-45AF-B6C6-CF4DB9A01DA3}" type="datetime4">
              <a:rPr lang="de-CH" smtClean="0"/>
              <a:t>29. Oktober 2020</a:t>
            </a:fld>
            <a:endParaRPr lang="de-CH" dirty="0"/>
          </a:p>
        </p:txBody>
      </p:sp>
      <p:sp>
        <p:nvSpPr>
          <p:cNvPr id="5" name="Fußzeilenplatzhalter 4">
            <a:extLst>
              <a:ext uri="{FF2B5EF4-FFF2-40B4-BE49-F238E27FC236}">
                <a16:creationId xmlns:a16="http://schemas.microsoft.com/office/drawing/2014/main" id="{C7FF4EBF-1F95-422C-ABDC-BAC99BA2526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9</a:t>
            </a:fld>
            <a:endParaRPr lang="de-CH" dirty="0"/>
          </a:p>
        </p:txBody>
      </p:sp>
      <p:sp>
        <p:nvSpPr>
          <p:cNvPr id="7" name="Textplatzhalter 6">
            <a:extLst>
              <a:ext uri="{FF2B5EF4-FFF2-40B4-BE49-F238E27FC236}">
                <a16:creationId xmlns:a16="http://schemas.microsoft.com/office/drawing/2014/main" id="{0E2F15EE-587F-4445-9C73-E64483B36B82}"/>
              </a:ext>
            </a:extLst>
          </p:cNvPr>
          <p:cNvSpPr>
            <a:spLocks noGrp="1"/>
          </p:cNvSpPr>
          <p:nvPr>
            <p:ph type="body" sz="quarter" idx="13"/>
          </p:nvPr>
        </p:nvSpPr>
        <p:spPr/>
        <p:txBody>
          <a:bodyPr/>
          <a:lstStyle/>
          <a:p>
            <a:pPr marL="542925">
              <a:tabLst>
                <a:tab pos="3043238" algn="l"/>
              </a:tabLst>
            </a:pPr>
            <a:r>
              <a:rPr lang="de-CH" sz="2800" dirty="0" smtClean="0"/>
              <a:t>&gt; Reaktionen auf </a:t>
            </a:r>
            <a:r>
              <a:rPr lang="de-CH" sz="2800" b="1" dirty="0" smtClean="0">
                <a:solidFill>
                  <a:srgbClr val="C00000"/>
                </a:solidFill>
              </a:rPr>
              <a:t>Twitter</a:t>
            </a:r>
            <a:endParaRPr lang="de-CH" sz="2800" b="1" dirty="0">
              <a:solidFill>
                <a:srgbClr val="C00000"/>
              </a:solidFill>
            </a:endParaRPr>
          </a:p>
        </p:txBody>
      </p:sp>
      <p:pic>
        <p:nvPicPr>
          <p:cNvPr id="1026" name="Picture 2" descr="37c52c4c-acf7-45c5-abff-da20a0b36ec2@f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541" y="2276872"/>
            <a:ext cx="1968639" cy="43200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05e043ab-0a22-4d14-a740-de2a304d53b1@f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9529" y="2276872"/>
            <a:ext cx="1968639" cy="43200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5792e885-facc-40b3-be0a-a9ebb96ee603@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346" y="2277352"/>
            <a:ext cx="1968639" cy="43200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469cde38-aae9-454b-b931-102ae78c218f@f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8001" y="2272705"/>
            <a:ext cx="1968639" cy="43200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13d325a4-5063-4e4d-afd6-ed62b1c1eb88@f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6874" y="2277352"/>
            <a:ext cx="1968639" cy="43200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2000"/>
                                        <p:tgtEl>
                                          <p:spTgt spid="1030"/>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2000"/>
                                        <p:tgtEl>
                                          <p:spTgt spid="1028"/>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CATWORKEXPRESSIONTAG" val="Titel hinzufügen"/>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Datum&quot;)]] "/>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2"/>
</p:tagLst>
</file>

<file path=ppt/theme/theme1.xml><?xml version="1.0" encoding="utf-8"?>
<a:theme xmlns:a="http://schemas.openxmlformats.org/drawingml/2006/main" name="Praesentation BE">
  <a:themeElements>
    <a:clrScheme name="Kanton Bern">
      <a:dk1>
        <a:sysClr val="windowText" lastClr="000000"/>
      </a:dk1>
      <a:lt1>
        <a:sysClr val="window" lastClr="FFFFFF"/>
      </a:lt1>
      <a:dk2>
        <a:srgbClr val="63737B"/>
      </a:dk2>
      <a:lt2>
        <a:srgbClr val="B1B9BD"/>
      </a:lt2>
      <a:accent1>
        <a:srgbClr val="3C505A"/>
      </a:accent1>
      <a:accent2>
        <a:srgbClr val="96D7F0"/>
      </a:accent2>
      <a:accent3>
        <a:srgbClr val="A0C7A0"/>
      </a:accent3>
      <a:accent4>
        <a:srgbClr val="E1D2C6"/>
      </a:accent4>
      <a:accent5>
        <a:srgbClr val="644B41"/>
      </a:accent5>
      <a:accent6>
        <a:srgbClr val="EA16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BE.potx" id="{86160857-131F-4B5B-9135-621603353FF0}" vid="{0EBED470-473B-4079-AE83-6CA24B9023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Praesentation BE</Template>
  <TotalTime>0</TotalTime>
  <Words>1078</Words>
  <Application>Microsoft Office PowerPoint</Application>
  <PresentationFormat>Breitbild</PresentationFormat>
  <Paragraphs>161</Paragraphs>
  <Slides>22</Slides>
  <Notes>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22</vt:i4>
      </vt:variant>
    </vt:vector>
  </HeadingPairs>
  <TitlesOfParts>
    <vt:vector size="25" baseType="lpstr">
      <vt:lpstr>Arial</vt:lpstr>
      <vt:lpstr>Symbol</vt:lpstr>
      <vt:lpstr>Praesentation BE</vt:lpstr>
      <vt:lpstr>Informationen aus dem AGI</vt:lpstr>
      <vt:lpstr>AGENDA</vt:lpstr>
      <vt:lpstr>1. Neue Geoinformationsstrategie Kanton Bern</vt:lpstr>
      <vt:lpstr>Gliederung</vt:lpstr>
      <vt:lpstr>Vision</vt:lpstr>
      <vt:lpstr>Strategische Stossrichtungen</vt:lpstr>
      <vt:lpstr>Strategische Stossrichtungen</vt:lpstr>
      <vt:lpstr>3. Neue Dienste: Eigentümerabfrage / GRUDIS-Public</vt:lpstr>
      <vt:lpstr>3. Neue Dienste: Eigentümerabfrage / GRUDIS-Public</vt:lpstr>
      <vt:lpstr>3. Neue Dienste: Eigentümerabfrage / GRUDIS-Public</vt:lpstr>
      <vt:lpstr>3. Neue Dienste: Eigentümerabfrage</vt:lpstr>
      <vt:lpstr>3. Neue Dienste: Eigentümerabfrage</vt:lpstr>
      <vt:lpstr>3. Neue Dienste: GRUDIS-Public | URL-Aufruf mit eGRID</vt:lpstr>
      <vt:lpstr>3. Neue Dienste: GRUDIS-Public | URL-Aufruf mit eGRID</vt:lpstr>
      <vt:lpstr>3. Neue Dienste: S-WMS LKBE für DVS (Pilotdienst)</vt:lpstr>
      <vt:lpstr>3. Aktuelle Projekte: Erweiterung GWR</vt:lpstr>
      <vt:lpstr>3. Aktuelle Projekte: Periodische Nachführung PNF</vt:lpstr>
      <vt:lpstr>4. Aktuelle Veranstaltungen &gt; Webinar 13. November 2020</vt:lpstr>
      <vt:lpstr>4. Aktuelle Veranstaltungen &gt; Transformationen / Interpolationen</vt:lpstr>
      <vt:lpstr>4. Aktuelle Veranstaltungen &gt; geosuisse User</vt:lpstr>
      <vt:lpstr>Kontakt</vt:lpstr>
      <vt:lpstr>PowerPoint-Präsentation</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KGI 21. Februar 2020</dc:title>
  <dc:creator>Kistler Matthias, BVE-AGI-GSI</dc:creator>
  <cp:lastModifiedBy>Kistler Matthias, DIJ-AGI-GSI</cp:lastModifiedBy>
  <cp:revision>273</cp:revision>
  <cp:lastPrinted>2018-09-06T06:44:02Z</cp:lastPrinted>
  <dcterms:created xsi:type="dcterms:W3CDTF">2020-02-20T15:53:10Z</dcterms:created>
  <dcterms:modified xsi:type="dcterms:W3CDTF">2020-10-29T13:51:44Z</dcterms:modified>
</cp:coreProperties>
</file>